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15" r:id="rId2"/>
    <p:sldId id="350" r:id="rId3"/>
    <p:sldId id="334" r:id="rId4"/>
    <p:sldId id="351" r:id="rId5"/>
    <p:sldId id="358" r:id="rId6"/>
    <p:sldId id="362" r:id="rId7"/>
    <p:sldId id="356" r:id="rId8"/>
    <p:sldId id="261" r:id="rId9"/>
    <p:sldId id="344" r:id="rId10"/>
    <p:sldId id="361" r:id="rId11"/>
    <p:sldId id="355" r:id="rId12"/>
    <p:sldId id="354" r:id="rId13"/>
    <p:sldId id="316" r:id="rId14"/>
    <p:sldId id="348" r:id="rId15"/>
    <p:sldId id="349" r:id="rId16"/>
    <p:sldId id="304" r:id="rId17"/>
    <p:sldId id="274" r:id="rId18"/>
    <p:sldId id="339" r:id="rId19"/>
    <p:sldId id="314" r:id="rId20"/>
    <p:sldId id="265" r:id="rId21"/>
    <p:sldId id="301" r:id="rId22"/>
    <p:sldId id="272" r:id="rId23"/>
    <p:sldId id="279" r:id="rId24"/>
    <p:sldId id="280" r:id="rId25"/>
    <p:sldId id="317" r:id="rId26"/>
    <p:sldId id="330" r:id="rId27"/>
    <p:sldId id="359" r:id="rId28"/>
    <p:sldId id="298" r:id="rId29"/>
    <p:sldId id="366" r:id="rId30"/>
    <p:sldId id="364" r:id="rId31"/>
    <p:sldId id="365" r:id="rId32"/>
    <p:sldId id="363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40000"/>
    <a:srgbClr val="00FF00"/>
    <a:srgbClr val="000000"/>
    <a:srgbClr val="FF00FF"/>
    <a:srgbClr val="00FF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26" autoAdjust="0"/>
    <p:restoredTop sz="86323" autoAdjust="0"/>
  </p:normalViewPr>
  <p:slideViewPr>
    <p:cSldViewPr>
      <p:cViewPr varScale="1">
        <p:scale>
          <a:sx n="63" d="100"/>
          <a:sy n="63" d="100"/>
        </p:scale>
        <p:origin x="-11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5D6F597-7D0D-4FA2-B3C2-931F1AFF9D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0A70FD-696C-4CF2-A873-7DC8D037B50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9699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205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662A4C-4E1D-458F-9209-30A98FAB765E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5A3E4-5EB8-4277-9DF1-3D0F8A55616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58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947325-90F7-4B08-B09A-014AE4C973CB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301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3012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6F511-0DC1-4A2B-AD54-527E3CD4B891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144F25-0B6F-4187-AAB0-A6F94810FE69}" type="slidenum">
              <a:rPr lang="en-US"/>
              <a:pPr/>
              <a:t>18</a:t>
            </a:fld>
            <a:endParaRPr lang="en-US"/>
          </a:p>
        </p:txBody>
      </p:sp>
      <p:sp>
        <p:nvSpPr>
          <p:cNvPr id="6144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63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3" tIns="45716" rIns="91433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22FB7B-CCE1-4D18-B60B-4379F23631D4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FA05F8-1B71-440E-9687-77459684643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EA9C8B-08AE-4119-8228-9320E7DFDABB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0B71AA-0332-4D86-B090-18E14E500D64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D16BA3-417F-43D6-9624-2A94201EF8A1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solidFill>
            <a:srgbClr val="FFFFFF"/>
          </a:solidFill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8219" tIns="44109" rIns="88219" bIns="44109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3927AD-7087-478D-9C27-44FE83306715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2000" cy="3429000"/>
          </a:xfrm>
          <a:solidFill>
            <a:srgbClr val="FFFFFF"/>
          </a:solidFill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443" tIns="45222" rIns="90443" bIns="45222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2DA79-2FE6-4E98-A9E1-01BB634A30A5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120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2000" cy="3429000"/>
          </a:xfrm>
          <a:solidFill>
            <a:srgbClr val="FFFFFF"/>
          </a:solidFill>
          <a:ln/>
        </p:spPr>
      </p:sp>
      <p:sp>
        <p:nvSpPr>
          <p:cNvPr id="51204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443" tIns="45222" rIns="90443" bIns="45222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7B15E-B119-45D1-A48B-585B14DD0D2D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A05A41-3DC1-455C-84F4-8288B4D68D2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1A63AF-00C9-4583-B496-AB947B70A4A4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6493" tIns="43247" rIns="86493" bIns="4324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BEE6A-023C-4F4B-A13E-A9B52102E5ED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BEE6A-023C-4F4B-A13E-A9B52102E5ED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ADD322-C757-4E44-B0F3-8EC37125A19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7F415C-47C3-4BD2-99F2-E182ABA3356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E275F-B0C6-40E6-B7AA-295015BE855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D8DF76-3FA5-4CE5-9512-A949F7E8FC7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3400"/>
            <a:ext cx="5026025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8223" tIns="44111" rIns="88223" bIns="44111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BED31-D0F1-4744-9831-951739A4A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D5498-E389-40D9-AAB2-DE40BF85C8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59216-9F9A-4716-B157-BCE771657B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EACC0-F824-4D7B-9467-1C9373968E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D70B7-AD91-45EC-838E-F283541BC6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CBDC0-E965-4387-9518-36B44C3F88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C72D9-9798-48D3-984B-636D391577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E280A-4084-42D4-B394-B9BEA19B28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F8033-885D-4315-AB42-159A63C49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61C57-B26C-4B34-8440-06E74F860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D17AE-04C0-4FEC-A05E-F2E3C4B19C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6EBFC58-6C5B-4011-B6C6-24F926CDB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76400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latin typeface="Arial" pitchFamily="34" charset="0"/>
              </a:rPr>
              <a:t>International Trade &amp; Economic Development in So. California</a:t>
            </a: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447800" y="5715000"/>
            <a:ext cx="6477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Arial" pitchFamily="34" charset="0"/>
              </a:rPr>
              <a:t>John E. Husing, Ph.D.</a:t>
            </a:r>
          </a:p>
          <a:p>
            <a:pPr algn="ctr">
              <a:spcBef>
                <a:spcPct val="50000"/>
              </a:spcBef>
            </a:pPr>
            <a:r>
              <a:rPr lang="en-US" b="1">
                <a:latin typeface="Arial" pitchFamily="34" charset="0"/>
              </a:rPr>
              <a:t>Economics &amp; Politics, Inc.</a:t>
            </a:r>
          </a:p>
        </p:txBody>
      </p:sp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3" cstate="print"/>
          <a:srcRect l="1389" t="4071" r="2777" b="4326"/>
          <a:stretch>
            <a:fillRect/>
          </a:stretch>
        </p:blipFill>
        <p:spPr bwMode="auto">
          <a:xfrm>
            <a:off x="1905000" y="1905000"/>
            <a:ext cx="5257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Fourth Highest Import Volume &amp; Headed Higher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230278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 bwMode="auto">
          <a:xfrm rot="10800000" flipV="1">
            <a:off x="0" y="3063239"/>
            <a:ext cx="8229600" cy="61173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 rot="10800000" flipV="1">
            <a:off x="228600" y="2819398"/>
            <a:ext cx="8519160" cy="7620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 Box 57"/>
          <p:cNvSpPr txBox="1">
            <a:spLocks noChangeArrowheads="1"/>
          </p:cNvSpPr>
          <p:nvPr/>
        </p:nvSpPr>
        <p:spPr bwMode="auto">
          <a:xfrm>
            <a:off x="7391400" y="3581400"/>
            <a:ext cx="1447800" cy="923330"/>
          </a:xfrm>
          <a:prstGeom prst="rect">
            <a:avLst/>
          </a:prstGeom>
          <a:solidFill>
            <a:schemeClr val="tx1"/>
          </a:solidFill>
          <a:ln w="9525">
            <a:solidFill>
              <a:srgbClr val="040000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040000"/>
                </a:solidFill>
              </a:rPr>
              <a:t>2011 YTD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040000"/>
                </a:solidFill>
              </a:rPr>
              <a:t>+10.2%</a:t>
            </a:r>
            <a:endParaRPr lang="en-US" b="1" dirty="0">
              <a:solidFill>
                <a:srgbClr val="04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/>
          <a:srcRect t="23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524000"/>
            <a:ext cx="919159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8" name="Oval 4"/>
          <p:cNvSpPr>
            <a:spLocks noChangeArrowheads="1"/>
          </p:cNvSpPr>
          <p:nvPr/>
        </p:nvSpPr>
        <p:spPr bwMode="auto">
          <a:xfrm>
            <a:off x="7924800" y="2209800"/>
            <a:ext cx="1219200" cy="18288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pitchFamily="34" charset="0"/>
                <a:cs typeface="Arial" pitchFamily="34" charset="0"/>
              </a:rPr>
              <a:t>Manufacturing Orders Rising</a:t>
            </a:r>
          </a:p>
        </p:txBody>
      </p:sp>
      <p:sp>
        <p:nvSpPr>
          <p:cNvPr id="134150" name="Line 6"/>
          <p:cNvSpPr>
            <a:spLocks noChangeShapeType="1"/>
          </p:cNvSpPr>
          <p:nvPr/>
        </p:nvSpPr>
        <p:spPr bwMode="auto">
          <a:xfrm flipH="1">
            <a:off x="762000" y="2667000"/>
            <a:ext cx="80772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05200" y="5029200"/>
            <a:ext cx="3429000" cy="461665"/>
          </a:xfrm>
          <a:prstGeom prst="rect">
            <a:avLst/>
          </a:prstGeom>
          <a:solidFill>
            <a:schemeClr val="tx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Highest Since May-04</a:t>
            </a:r>
            <a:endParaRPr lang="en-US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  <p:bldP spid="134150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9199105" cy="518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21"/>
          <p:cNvSpPr>
            <a:spLocks noChangeArrowheads="1"/>
          </p:cNvSpPr>
          <p:nvPr/>
        </p:nvSpPr>
        <p:spPr bwMode="auto">
          <a:xfrm>
            <a:off x="3411538" y="6281738"/>
            <a:ext cx="252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589092" y="4357353"/>
            <a:ext cx="492125" cy="381000"/>
            <a:chOff x="5223" y="3057"/>
            <a:chExt cx="310" cy="184"/>
          </a:xfrm>
        </p:grpSpPr>
        <p:sp>
          <p:nvSpPr>
            <p:cNvPr id="8205" name="Rectangle 30"/>
            <p:cNvSpPr>
              <a:spLocks noChangeArrowheads="1"/>
            </p:cNvSpPr>
            <p:nvPr/>
          </p:nvSpPr>
          <p:spPr bwMode="auto">
            <a:xfrm>
              <a:off x="5223" y="3057"/>
              <a:ext cx="310" cy="184"/>
            </a:xfrm>
            <a:prstGeom prst="rect">
              <a:avLst/>
            </a:prstGeom>
            <a:solidFill>
              <a:schemeClr val="tx1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8206" name="Rectangle 31"/>
            <p:cNvSpPr>
              <a:spLocks noChangeArrowheads="1"/>
            </p:cNvSpPr>
            <p:nvPr/>
          </p:nvSpPr>
          <p:spPr bwMode="auto">
            <a:xfrm>
              <a:off x="5242" y="3076"/>
              <a:ext cx="251" cy="15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</a:rPr>
                <a:t>72.9</a:t>
              </a:r>
              <a:endParaRPr lang="en-US" b="1" dirty="0"/>
            </a:p>
          </p:txBody>
        </p:sp>
      </p:grp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1844162" y="2606341"/>
            <a:ext cx="800100" cy="276225"/>
            <a:chOff x="1113" y="1585"/>
            <a:chExt cx="504" cy="174"/>
          </a:xfrm>
        </p:grpSpPr>
        <p:sp>
          <p:nvSpPr>
            <p:cNvPr id="8203" name="Rectangle 32"/>
            <p:cNvSpPr>
              <a:spLocks noChangeArrowheads="1"/>
            </p:cNvSpPr>
            <p:nvPr/>
          </p:nvSpPr>
          <p:spPr bwMode="auto">
            <a:xfrm>
              <a:off x="1113" y="1585"/>
              <a:ext cx="504" cy="174"/>
            </a:xfrm>
            <a:prstGeom prst="rect">
              <a:avLst/>
            </a:prstGeom>
            <a:solidFill>
              <a:schemeClr val="tx1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4" name="Rectangle 33"/>
            <p:cNvSpPr>
              <a:spLocks noChangeArrowheads="1"/>
            </p:cNvSpPr>
            <p:nvPr/>
          </p:nvSpPr>
          <p:spPr bwMode="auto">
            <a:xfrm>
              <a:off x="1171" y="1604"/>
              <a:ext cx="316" cy="15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</a:rPr>
                <a:t>112.2</a:t>
              </a:r>
              <a:endParaRPr lang="en-US" b="1" dirty="0"/>
            </a:p>
          </p:txBody>
        </p:sp>
      </p:grpSp>
      <p:sp>
        <p:nvSpPr>
          <p:cNvPr id="819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latin typeface="Arial" pitchFamily="34" charset="0"/>
              </a:rPr>
              <a:t>Dollar Down: U.S. Goods Cheaper</a:t>
            </a:r>
          </a:p>
        </p:txBody>
      </p:sp>
      <p:cxnSp>
        <p:nvCxnSpPr>
          <p:cNvPr id="74" name="Straight Connector 73"/>
          <p:cNvCxnSpPr/>
          <p:nvPr/>
        </p:nvCxnSpPr>
        <p:spPr>
          <a:xfrm>
            <a:off x="467931" y="4839237"/>
            <a:ext cx="8458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993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3352800"/>
            <a:ext cx="21955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2" name="Straight Connector 71"/>
          <p:cNvCxnSpPr/>
          <p:nvPr/>
        </p:nvCxnSpPr>
        <p:spPr>
          <a:xfrm>
            <a:off x="685800" y="2920284"/>
            <a:ext cx="8458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992" name="Picture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3352800"/>
            <a:ext cx="2097088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38"/>
          <p:cNvGrpSpPr>
            <a:grpSpLocks/>
          </p:cNvGrpSpPr>
          <p:nvPr/>
        </p:nvGrpSpPr>
        <p:grpSpPr bwMode="auto">
          <a:xfrm>
            <a:off x="6488805" y="5053884"/>
            <a:ext cx="685800" cy="292100"/>
            <a:chOff x="5199" y="3057"/>
            <a:chExt cx="432" cy="184"/>
          </a:xfrm>
        </p:grpSpPr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5199" y="3057"/>
              <a:ext cx="406" cy="184"/>
            </a:xfrm>
            <a:prstGeom prst="rect">
              <a:avLst/>
            </a:prstGeom>
            <a:solidFill>
              <a:schemeClr val="tx1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18" name="Rectangle 31"/>
            <p:cNvSpPr>
              <a:spLocks noChangeArrowheads="1"/>
            </p:cNvSpPr>
            <p:nvPr/>
          </p:nvSpPr>
          <p:spPr bwMode="auto">
            <a:xfrm>
              <a:off x="5247" y="3076"/>
              <a:ext cx="384" cy="15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</a:rPr>
                <a:t>70</a:t>
              </a:r>
              <a:r>
                <a:rPr lang="en-US" sz="1600" b="1" dirty="0" smtClean="0">
                  <a:solidFill>
                    <a:srgbClr val="040000"/>
                  </a:solidFill>
                  <a:latin typeface="Arial" pitchFamily="34" charset="0"/>
                  <a:cs typeface="Arial" pitchFamily="34" charset="0"/>
                </a:rPr>
                <a:t>.3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5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923723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Export Container Volume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498080" y="4191000"/>
            <a:ext cx="838200" cy="762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28600" y="3048000"/>
            <a:ext cx="2362200" cy="1815882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u="sng" dirty="0">
                <a:solidFill>
                  <a:srgbClr val="040000"/>
                </a:solidFill>
                <a:latin typeface="Arial Narrow" pitchFamily="34" charset="0"/>
              </a:rPr>
              <a:t>L.A. Harbor</a:t>
            </a: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: 2009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Paper                         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16.8%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Scrap Metal               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10.0%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Resins	                  5.6%</a:t>
            </a:r>
          </a:p>
          <a:p>
            <a:pPr>
              <a:defRPr/>
            </a:pP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Grains	                  5.3%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u="sng" dirty="0" smtClean="0">
                <a:solidFill>
                  <a:srgbClr val="040000"/>
                </a:solidFill>
                <a:latin typeface="Arial Narrow" pitchFamily="34" charset="0"/>
              </a:rPr>
              <a:t>Cotton                          5.3</a:t>
            </a:r>
            <a:r>
              <a:rPr lang="en-US" sz="1600" b="1" u="sng" dirty="0">
                <a:solidFill>
                  <a:srgbClr val="040000"/>
                </a:solidFill>
                <a:latin typeface="Arial Narrow" pitchFamily="34" charset="0"/>
              </a:rPr>
              <a:t>%</a:t>
            </a:r>
          </a:p>
          <a:p>
            <a:pPr>
              <a:defRPr/>
            </a:pPr>
            <a:r>
              <a:rPr lang="en-US" sz="1600" b="1" dirty="0" smtClean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Top </a:t>
            </a:r>
            <a:r>
              <a:rPr lang="en-US" sz="1600" b="1" dirty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Five	               </a:t>
            </a:r>
            <a:r>
              <a:rPr lang="en-US" sz="1600" b="1" dirty="0" smtClean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42.8%</a:t>
            </a:r>
            <a:endParaRPr lang="en-US" sz="1600" b="1" dirty="0">
              <a:solidFill>
                <a:srgbClr val="04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153400" y="4114800"/>
            <a:ext cx="838200" cy="762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781800" y="3048000"/>
            <a:ext cx="2362200" cy="830997"/>
          </a:xfrm>
          <a:prstGeom prst="rect">
            <a:avLst/>
          </a:prstGeom>
          <a:solidFill>
            <a:schemeClr val="tx1"/>
          </a:solidFill>
          <a:ln w="9525">
            <a:solidFill>
              <a:srgbClr val="04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2011 YTD</a:t>
            </a:r>
          </a:p>
          <a:p>
            <a:pPr algn="ctr">
              <a:defRPr/>
            </a:pPr>
            <a:r>
              <a:rPr lang="en-US" b="1" dirty="0" smtClean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6.3%</a:t>
            </a:r>
            <a:endParaRPr lang="en-US" b="1" dirty="0">
              <a:solidFill>
                <a:srgbClr val="04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 autoUpdateAnimBg="0"/>
      <p:bldP spid="7" grpId="0" animBg="1"/>
      <p:bldP spid="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Second Highest Two-Way </a:t>
            </a:r>
            <a:br>
              <a:rPr lang="en-US" b="1" dirty="0" smtClean="0">
                <a:latin typeface="Arial" pitchFamily="34" charset="0"/>
                <a:cs typeface="Arial" pitchFamily="34" charset="0"/>
              </a:rPr>
            </a:br>
            <a:r>
              <a:rPr lang="en-US" b="1" dirty="0" smtClean="0">
                <a:latin typeface="Arial" pitchFamily="34" charset="0"/>
                <a:cs typeface="Arial" pitchFamily="34" charset="0"/>
              </a:rPr>
              <a:t>Loaded Containers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0811" y="1600200"/>
            <a:ext cx="9266623" cy="522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 bwMode="auto">
          <a:xfrm rot="10800000" flipV="1">
            <a:off x="90153" y="3019020"/>
            <a:ext cx="8686800" cy="7620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066800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latin typeface="Arial" pitchFamily="34" charset="0"/>
              </a:rPr>
              <a:t>Industrial Vacancy Rate </a:t>
            </a:r>
            <a:br>
              <a:rPr lang="en-US" sz="3600" b="1" dirty="0" smtClean="0">
                <a:latin typeface="Arial" pitchFamily="34" charset="0"/>
              </a:rPr>
            </a:br>
            <a:r>
              <a:rPr lang="en-US" sz="3600" b="1" dirty="0" smtClean="0">
                <a:latin typeface="Arial" pitchFamily="34" charset="0"/>
              </a:rPr>
              <a:t>Declining </a:t>
            </a:r>
            <a:r>
              <a:rPr lang="en-US" sz="3600" b="1" u="sng" dirty="0" smtClean="0">
                <a:latin typeface="Arial" pitchFamily="34" charset="0"/>
              </a:rPr>
              <a:t>Again</a:t>
            </a:r>
            <a:r>
              <a:rPr lang="en-US" sz="3600" b="1" dirty="0" smtClean="0">
                <a:latin typeface="Arial" pitchFamily="34" charset="0"/>
              </a:rPr>
              <a:t>!</a:t>
            </a: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1600200" y="1752600"/>
            <a:ext cx="6858000" cy="156966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Inland Empire   2.7%  	   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11.9%       10.0%	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Orange </a:t>
            </a: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Co. 	     5.4%	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     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7.0%	  6.3%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L.A. Co.	     2.1%	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     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3.4%	  3.2%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0" y="4724400"/>
            <a:ext cx="9144000" cy="46166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u="sng" dirty="0" smtClean="0">
                <a:latin typeface="Arial" pitchFamily="34" charset="0"/>
              </a:rPr>
              <a:t>500,000 sq. ft. +</a:t>
            </a:r>
            <a:r>
              <a:rPr lang="en-US" b="1" dirty="0" smtClean="0">
                <a:latin typeface="Arial" pitchFamily="34" charset="0"/>
              </a:rPr>
              <a:t> Facilities … Inland Empire Vacancy = 0.0%</a:t>
            </a:r>
            <a:endParaRPr lang="en-US" b="1" u="sng" dirty="0">
              <a:latin typeface="Arial" pitchFamily="34" charset="0"/>
            </a:endParaRP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1600200" y="1371600"/>
            <a:ext cx="6858000" cy="46166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u="sng" dirty="0">
                <a:solidFill>
                  <a:srgbClr val="000000"/>
                </a:solidFill>
                <a:latin typeface="Arial" pitchFamily="34" charset="0"/>
              </a:rPr>
              <a:t>		   2005/2006       </a:t>
            </a:r>
            <a:r>
              <a:rPr lang="en-US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2009	2010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3" cstate="print"/>
          <a:srcRect r="1352"/>
          <a:stretch>
            <a:fillRect/>
          </a:stretch>
        </p:blipFill>
        <p:spPr bwMode="auto">
          <a:xfrm>
            <a:off x="0" y="0"/>
            <a:ext cx="9144000" cy="686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 animBg="1" autoUpdateAnimBg="0"/>
      <p:bldP spid="102406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7" name="Oval 11"/>
          <p:cNvSpPr>
            <a:spLocks noChangeArrowheads="1"/>
          </p:cNvSpPr>
          <p:nvPr/>
        </p:nvSpPr>
        <p:spPr bwMode="auto">
          <a:xfrm>
            <a:off x="8229600" y="5867400"/>
            <a:ext cx="914400" cy="533400"/>
          </a:xfrm>
          <a:prstGeom prst="ellips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263" y="2405063"/>
            <a:ext cx="9298170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3429000" y="762000"/>
            <a:ext cx="4800600" cy="2819400"/>
          </a:xfrm>
          <a:prstGeom prst="line">
            <a:avLst/>
          </a:prstGeom>
          <a:noFill/>
          <a:ln w="76200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352800" y="5791200"/>
            <a:ext cx="2743200" cy="830997"/>
          </a:xfrm>
          <a:prstGeom prst="rect">
            <a:avLst/>
          </a:prstGeom>
          <a:solidFill>
            <a:srgbClr val="00FF00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82,600 Jobs Lost</a:t>
            </a:r>
          </a:p>
          <a:p>
            <a:pPr algn="ctr"/>
            <a:r>
              <a:rPr lang="en-US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To Recession!</a:t>
            </a:r>
            <a:endParaRPr lang="en-US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atin typeface="Arial Narrow" pitchFamily="34" charset="0"/>
              </a:rPr>
              <a:t>Logistics Joined Blue Collar Job </a:t>
            </a:r>
            <a:r>
              <a:rPr lang="en-US" sz="4400" b="1" u="sng" dirty="0" smtClean="0">
                <a:latin typeface="Arial Narrow" pitchFamily="34" charset="0"/>
              </a:rPr>
              <a:t>Losses</a:t>
            </a:r>
            <a:endParaRPr lang="en-US" sz="4400" dirty="0"/>
          </a:p>
        </p:txBody>
      </p:sp>
      <p:sp>
        <p:nvSpPr>
          <p:cNvPr id="8" name="Left Brace 7"/>
          <p:cNvSpPr/>
          <p:nvPr/>
        </p:nvSpPr>
        <p:spPr>
          <a:xfrm rot="5400000">
            <a:off x="8130208" y="2915476"/>
            <a:ext cx="381000" cy="1447800"/>
          </a:xfrm>
          <a:prstGeom prst="leftBrace">
            <a:avLst/>
          </a:prstGeom>
          <a:ln w="38100">
            <a:solidFill>
              <a:srgbClr val="0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nimBg="1"/>
      <p:bldP spid="9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rgbClr val="66FF33"/>
          </a:solidFill>
          <a:ln>
            <a:solidFill>
              <a:srgbClr val="333333"/>
            </a:solidFill>
          </a:ln>
        </p:spPr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Gold Mine Theory</a:t>
            </a:r>
          </a:p>
        </p:txBody>
      </p:sp>
      <p:sp>
        <p:nvSpPr>
          <p:cNvPr id="60419" name="Line 3"/>
          <p:cNvSpPr>
            <a:spLocks noChangeShapeType="1"/>
          </p:cNvSpPr>
          <p:nvPr/>
        </p:nvSpPr>
        <p:spPr bwMode="auto">
          <a:xfrm>
            <a:off x="1235075" y="-1284288"/>
            <a:ext cx="20193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20" name="Line 4"/>
          <p:cNvSpPr>
            <a:spLocks noChangeShapeType="1"/>
          </p:cNvSpPr>
          <p:nvPr/>
        </p:nvSpPr>
        <p:spPr bwMode="auto">
          <a:xfrm flipH="1">
            <a:off x="2112963" y="-1516063"/>
            <a:ext cx="2493962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60421" name="Picture 5" descr="gold miners larg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86200"/>
            <a:ext cx="1946275" cy="2709863"/>
          </a:xfrm>
          <a:prstGeom prst="rect">
            <a:avLst/>
          </a:prstGeom>
          <a:noFill/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362200" y="5181600"/>
            <a:ext cx="6400800" cy="976313"/>
            <a:chOff x="1920" y="3168"/>
            <a:chExt cx="3600" cy="615"/>
          </a:xfrm>
        </p:grpSpPr>
        <p:pic>
          <p:nvPicPr>
            <p:cNvPr id="60423" name="Picture 7" descr="$10,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0" y="3168"/>
              <a:ext cx="1440" cy="615"/>
            </a:xfrm>
            <a:prstGeom prst="rect">
              <a:avLst/>
            </a:prstGeom>
            <a:noFill/>
          </p:spPr>
        </p:pic>
        <p:sp>
          <p:nvSpPr>
            <p:cNvPr id="60424" name="Line 8"/>
            <p:cNvSpPr>
              <a:spLocks noChangeShapeType="1"/>
            </p:cNvSpPr>
            <p:nvPr/>
          </p:nvSpPr>
          <p:spPr bwMode="auto">
            <a:xfrm>
              <a:off x="1920" y="3456"/>
              <a:ext cx="211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438400" y="4038600"/>
            <a:ext cx="6400800" cy="1147763"/>
            <a:chOff x="1824" y="2208"/>
            <a:chExt cx="3744" cy="723"/>
          </a:xfrm>
        </p:grpSpPr>
        <p:pic>
          <p:nvPicPr>
            <p:cNvPr id="60426" name="Picture 10" descr="gold nugge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12" y="2208"/>
              <a:ext cx="463" cy="723"/>
            </a:xfrm>
            <a:prstGeom prst="rect">
              <a:avLst/>
            </a:prstGeom>
            <a:noFill/>
          </p:spPr>
        </p:pic>
        <p:sp>
          <p:nvSpPr>
            <p:cNvPr id="60427" name="Line 11"/>
            <p:cNvSpPr>
              <a:spLocks noChangeShapeType="1"/>
            </p:cNvSpPr>
            <p:nvPr/>
          </p:nvSpPr>
          <p:spPr bwMode="auto">
            <a:xfrm>
              <a:off x="3984" y="2496"/>
              <a:ext cx="1584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0428" name="Line 12"/>
            <p:cNvSpPr>
              <a:spLocks noChangeShapeType="1"/>
            </p:cNvSpPr>
            <p:nvPr/>
          </p:nvSpPr>
          <p:spPr bwMode="auto">
            <a:xfrm>
              <a:off x="1824" y="2496"/>
              <a:ext cx="139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0429" name="Line 13"/>
          <p:cNvSpPr>
            <a:spLocks noChangeShapeType="1"/>
          </p:cNvSpPr>
          <p:nvPr/>
        </p:nvSpPr>
        <p:spPr bwMode="auto">
          <a:xfrm>
            <a:off x="0" y="3200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3505200" y="33528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u="sng">
                <a:solidFill>
                  <a:schemeClr val="tx2"/>
                </a:solidFill>
              </a:rPr>
              <a:t>Primary Tier</a:t>
            </a:r>
          </a:p>
        </p:txBody>
      </p:sp>
      <p:sp>
        <p:nvSpPr>
          <p:cNvPr id="60431" name="Text Box 15"/>
          <p:cNvSpPr txBox="1">
            <a:spLocks noChangeArrowheads="1"/>
          </p:cNvSpPr>
          <p:nvPr/>
        </p:nvSpPr>
        <p:spPr bwMode="auto">
          <a:xfrm>
            <a:off x="3048000" y="8382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u="sng">
                <a:solidFill>
                  <a:schemeClr val="tx2"/>
                </a:solidFill>
              </a:rPr>
              <a:t>Secondary Tier</a:t>
            </a:r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337185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0433" name="Rectangle 17"/>
          <p:cNvSpPr>
            <a:spLocks noChangeArrowheads="1"/>
          </p:cNvSpPr>
          <p:nvPr/>
        </p:nvSpPr>
        <p:spPr bwMode="auto">
          <a:xfrm>
            <a:off x="3838575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3938588" y="2743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0435" name="Rectangle 19"/>
          <p:cNvSpPr>
            <a:spLocks noChangeArrowheads="1"/>
          </p:cNvSpPr>
          <p:nvPr/>
        </p:nvSpPr>
        <p:spPr bwMode="auto">
          <a:xfrm>
            <a:off x="3810000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457200" y="1066800"/>
            <a:ext cx="2362200" cy="3048000"/>
            <a:chOff x="288" y="672"/>
            <a:chExt cx="1488" cy="1920"/>
          </a:xfrm>
        </p:grpSpPr>
        <p:pic>
          <p:nvPicPr>
            <p:cNvPr id="6043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8" y="672"/>
              <a:ext cx="1488" cy="1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0438" name="Line 22"/>
            <p:cNvSpPr>
              <a:spLocks noChangeShapeType="1"/>
            </p:cNvSpPr>
            <p:nvPr/>
          </p:nvSpPr>
          <p:spPr bwMode="auto">
            <a:xfrm flipV="1">
              <a:off x="672" y="1925"/>
              <a:ext cx="432" cy="6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60439" name="Picture 23" descr="two dollar bil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20" y="1591"/>
              <a:ext cx="780" cy="326"/>
            </a:xfrm>
            <a:prstGeom prst="rect">
              <a:avLst/>
            </a:prstGeom>
            <a:noFill/>
          </p:spPr>
        </p:pic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905000" y="1066800"/>
            <a:ext cx="7239000" cy="2819400"/>
            <a:chOff x="1200" y="672"/>
            <a:chExt cx="4560" cy="1776"/>
          </a:xfrm>
        </p:grpSpPr>
        <p:sp>
          <p:nvSpPr>
            <p:cNvPr id="60441" name="Line 25"/>
            <p:cNvSpPr>
              <a:spLocks noChangeShapeType="1"/>
            </p:cNvSpPr>
            <p:nvPr/>
          </p:nvSpPr>
          <p:spPr bwMode="auto">
            <a:xfrm flipV="1">
              <a:off x="1200" y="1776"/>
              <a:ext cx="3456" cy="6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60442" name="Picture 26" descr="Saloon"/>
            <p:cNvPicPr>
              <a:picLocks noChangeAspect="1" noChangeArrowheads="1"/>
            </p:cNvPicPr>
            <p:nvPr/>
          </p:nvPicPr>
          <p:blipFill>
            <a:blip r:embed="rId8" cstate="print"/>
            <a:srcRect l="3030" t="2977" r="18173" b="17241"/>
            <a:stretch>
              <a:fillRect/>
            </a:stretch>
          </p:blipFill>
          <p:spPr bwMode="auto">
            <a:xfrm>
              <a:off x="4368" y="672"/>
              <a:ext cx="1392" cy="1137"/>
            </a:xfrm>
            <a:prstGeom prst="rect">
              <a:avLst/>
            </a:prstGeom>
            <a:noFill/>
          </p:spPr>
        </p:pic>
        <p:pic>
          <p:nvPicPr>
            <p:cNvPr id="60443" name="Picture 27" descr="two dollar bil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04" y="1632"/>
              <a:ext cx="684" cy="287"/>
            </a:xfrm>
            <a:prstGeom prst="rect">
              <a:avLst/>
            </a:prstGeom>
            <a:noFill/>
          </p:spPr>
        </p:pic>
      </p:grpSp>
      <p:pic>
        <p:nvPicPr>
          <p:cNvPr id="60445" name="Picture 29"/>
          <p:cNvPicPr>
            <a:picLocks noChangeAspect="1" noChangeArrowheads="1"/>
          </p:cNvPicPr>
          <p:nvPr/>
        </p:nvPicPr>
        <p:blipFill>
          <a:blip r:embed="rId9" cstate="print"/>
          <a:srcRect l="18518" t="19513" r="7408" b="6342"/>
          <a:stretch>
            <a:fillRect/>
          </a:stretch>
        </p:blipFill>
        <p:spPr bwMode="auto">
          <a:xfrm>
            <a:off x="457200" y="914400"/>
            <a:ext cx="2438400" cy="21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51" name="Picture 35" descr="berth overview real"/>
          <p:cNvPicPr>
            <a:picLocks noChangeAspect="1" noChangeArrowheads="1"/>
          </p:cNvPicPr>
          <p:nvPr/>
        </p:nvPicPr>
        <p:blipFill>
          <a:blip r:embed="rId10" cstate="print"/>
          <a:srcRect r="22728"/>
          <a:stretch>
            <a:fillRect/>
          </a:stretch>
        </p:blipFill>
        <p:spPr bwMode="auto">
          <a:xfrm>
            <a:off x="304800" y="3810000"/>
            <a:ext cx="3200400" cy="2819400"/>
          </a:xfrm>
          <a:prstGeom prst="rect">
            <a:avLst/>
          </a:prstGeom>
          <a:noFill/>
        </p:spPr>
      </p:pic>
      <p:pic>
        <p:nvPicPr>
          <p:cNvPr id="60453" name="Picture 37" descr="E:\My Documents\My Pictures\TV Shoot\husing4.jpg"/>
          <p:cNvPicPr>
            <a:picLocks noChangeAspect="1" noChangeArrowheads="1"/>
          </p:cNvPicPr>
          <p:nvPr/>
        </p:nvPicPr>
        <p:blipFill>
          <a:blip r:embed="rId11" cstate="print"/>
          <a:srcRect t="14165" b="4480"/>
          <a:stretch>
            <a:fillRect/>
          </a:stretch>
        </p:blipFill>
        <p:spPr bwMode="auto">
          <a:xfrm>
            <a:off x="6477000" y="914400"/>
            <a:ext cx="2667000" cy="2133600"/>
          </a:xfrm>
          <a:prstGeom prst="rect">
            <a:avLst/>
          </a:prstGeom>
          <a:noFill/>
        </p:spPr>
      </p:pic>
      <p:sp>
        <p:nvSpPr>
          <p:cNvPr id="60454" name="Text Box 38"/>
          <p:cNvSpPr txBox="1">
            <a:spLocks noChangeArrowheads="1"/>
          </p:cNvSpPr>
          <p:nvPr/>
        </p:nvSpPr>
        <p:spPr bwMode="auto">
          <a:xfrm>
            <a:off x="1066800" y="5257800"/>
            <a:ext cx="1600200" cy="466725"/>
          </a:xfrm>
          <a:prstGeom prst="rect">
            <a:avLst/>
          </a:prstGeom>
          <a:solidFill>
            <a:srgbClr val="00FF00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-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82,600</a:t>
            </a:r>
            <a:endParaRPr lang="en-US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60455" name="Text Box 39"/>
          <p:cNvSpPr txBox="1">
            <a:spLocks noChangeArrowheads="1"/>
          </p:cNvSpPr>
          <p:nvPr/>
        </p:nvSpPr>
        <p:spPr bwMode="auto">
          <a:xfrm>
            <a:off x="3048000" y="1981200"/>
            <a:ext cx="2895600" cy="831850"/>
          </a:xfrm>
          <a:prstGeom prst="rect">
            <a:avLst/>
          </a:prstGeom>
          <a:solidFill>
            <a:srgbClr val="00FF00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1" u="sng" dirty="0">
                <a:solidFill>
                  <a:srgbClr val="000000"/>
                </a:solidFill>
                <a:latin typeface="Arial" pitchFamily="34" charset="0"/>
              </a:rPr>
              <a:t>1.09</a:t>
            </a: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 x - 40,463 =</a:t>
            </a:r>
          </a:p>
          <a:p>
            <a:pPr algn="ctr"/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-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90,034</a:t>
            </a:r>
            <a:endParaRPr lang="en-US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60456" name="Text Box 40"/>
          <p:cNvSpPr txBox="1">
            <a:spLocks noChangeArrowheads="1"/>
          </p:cNvSpPr>
          <p:nvPr/>
        </p:nvSpPr>
        <p:spPr bwMode="auto">
          <a:xfrm>
            <a:off x="0" y="3124200"/>
            <a:ext cx="9144000" cy="1077218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rgbClr val="000000"/>
                </a:solidFill>
                <a:latin typeface="Arial" pitchFamily="34" charset="0"/>
              </a:rPr>
              <a:t>Logistic Affected So. CA Job Loss = </a:t>
            </a:r>
            <a:r>
              <a:rPr lang="en-US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-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172,634</a:t>
            </a:r>
            <a:endParaRPr lang="en-US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/>
            <a:r>
              <a:rPr lang="en-US" sz="3200" b="1" dirty="0">
                <a:solidFill>
                  <a:srgbClr val="000000"/>
                </a:solidFill>
                <a:latin typeface="Arial" pitchFamily="34" charset="0"/>
              </a:rPr>
              <a:t>of </a:t>
            </a:r>
            <a:r>
              <a:rPr lang="en-US" sz="3200" b="1" dirty="0" smtClean="0">
                <a:solidFill>
                  <a:srgbClr val="000000"/>
                </a:solidFill>
                <a:latin typeface="Arial" pitchFamily="34" charset="0"/>
              </a:rPr>
              <a:t>– 866,800 </a:t>
            </a:r>
            <a:r>
              <a:rPr lang="en-US" sz="3200" b="1" dirty="0">
                <a:solidFill>
                  <a:srgbClr val="000000"/>
                </a:solidFill>
                <a:latin typeface="Arial" pitchFamily="34" charset="0"/>
              </a:rPr>
              <a:t>Total </a:t>
            </a:r>
            <a:r>
              <a:rPr lang="en-US" sz="3200" b="1" dirty="0" smtClean="0">
                <a:solidFill>
                  <a:srgbClr val="000000"/>
                </a:solidFill>
                <a:latin typeface="Arial" pitchFamily="34" charset="0"/>
              </a:rPr>
              <a:t>Recession Job Loss </a:t>
            </a:r>
            <a:r>
              <a:rPr lang="en-US" sz="3200" b="1" dirty="0">
                <a:solidFill>
                  <a:srgbClr val="000000"/>
                </a:solidFill>
                <a:latin typeface="Arial" pitchFamily="34" charset="0"/>
              </a:rPr>
              <a:t>or </a:t>
            </a:r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20%</a:t>
            </a:r>
            <a:endParaRPr lang="en-US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0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1" grpId="0" autoUpdateAnimBg="0"/>
      <p:bldP spid="60454" grpId="0" animBg="1" autoUpdateAnimBg="0"/>
      <p:bldP spid="60455" grpId="0" animBg="1" autoUpdateAnimBg="0"/>
      <p:bldP spid="6045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</a:rPr>
              <a:t>Is Diversion Starting to Occur?</a:t>
            </a:r>
          </a:p>
        </p:txBody>
      </p:sp>
      <p:sp>
        <p:nvSpPr>
          <p:cNvPr id="25603" name="AutoShape 3"/>
          <p:cNvSpPr>
            <a:spLocks noChangeAspect="1" noChangeArrowheads="1" noTextEdit="1"/>
          </p:cNvSpPr>
          <p:nvPr/>
        </p:nvSpPr>
        <p:spPr bwMode="auto">
          <a:xfrm>
            <a:off x="0" y="1543050"/>
            <a:ext cx="91440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1750" y="1571625"/>
            <a:ext cx="9064625" cy="52451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20663" y="2722563"/>
            <a:ext cx="8640763" cy="3127375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220663" y="5835650"/>
            <a:ext cx="8640763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220663" y="2722563"/>
            <a:ext cx="8640763" cy="3113088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330200" y="3305175"/>
            <a:ext cx="392113" cy="253047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942975" y="3249613"/>
            <a:ext cx="392113" cy="25860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1555750" y="3235325"/>
            <a:ext cx="392113" cy="26003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2168525" y="3135313"/>
            <a:ext cx="392113" cy="27003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2781300" y="3092450"/>
            <a:ext cx="392113" cy="27432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3409950" y="3121025"/>
            <a:ext cx="392113" cy="27146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4022725" y="3149600"/>
            <a:ext cx="392113" cy="26860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4635500" y="3163888"/>
            <a:ext cx="392113" cy="26717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5248275" y="3249613"/>
            <a:ext cx="392113" cy="25860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5875338" y="3106738"/>
            <a:ext cx="393700" cy="27289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6488113" y="3149600"/>
            <a:ext cx="393700" cy="26860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20" name="Rectangle 20"/>
          <p:cNvSpPr>
            <a:spLocks noChangeArrowheads="1"/>
          </p:cNvSpPr>
          <p:nvPr/>
        </p:nvSpPr>
        <p:spPr bwMode="auto">
          <a:xfrm>
            <a:off x="7100888" y="3235325"/>
            <a:ext cx="393700" cy="26003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7713663" y="3276600"/>
            <a:ext cx="393700" cy="25590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266700" y="3121025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40.7%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24" name="Rectangle 24"/>
          <p:cNvSpPr>
            <a:spLocks noChangeArrowheads="1"/>
          </p:cNvSpPr>
          <p:nvPr/>
        </p:nvSpPr>
        <p:spPr bwMode="auto">
          <a:xfrm>
            <a:off x="879475" y="3063875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41.7%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25" name="Rectangle 25"/>
          <p:cNvSpPr>
            <a:spLocks noChangeArrowheads="1"/>
          </p:cNvSpPr>
          <p:nvPr/>
        </p:nvSpPr>
        <p:spPr bwMode="auto">
          <a:xfrm>
            <a:off x="1492250" y="3049588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41.9%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2105025" y="2951163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43.6%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2717800" y="2908300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44.3%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auto">
          <a:xfrm>
            <a:off x="3346450" y="2936875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43.8%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3959225" y="2963863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43.2%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4572000" y="2978150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43.0%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5184775" y="3063875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41.6%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2" name="Rectangle 32"/>
          <p:cNvSpPr>
            <a:spLocks noChangeArrowheads="1"/>
          </p:cNvSpPr>
          <p:nvPr/>
        </p:nvSpPr>
        <p:spPr bwMode="auto">
          <a:xfrm>
            <a:off x="5813425" y="2922588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43.9%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3" name="Rectangle 33"/>
          <p:cNvSpPr>
            <a:spLocks noChangeArrowheads="1"/>
          </p:cNvSpPr>
          <p:nvPr/>
        </p:nvSpPr>
        <p:spPr bwMode="auto">
          <a:xfrm>
            <a:off x="6426200" y="2963863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43.2%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4" name="Rectangle 34"/>
          <p:cNvSpPr>
            <a:spLocks noChangeArrowheads="1"/>
          </p:cNvSpPr>
          <p:nvPr/>
        </p:nvSpPr>
        <p:spPr bwMode="auto">
          <a:xfrm>
            <a:off x="7038975" y="3049588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41.8%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5" name="Rectangle 35"/>
          <p:cNvSpPr>
            <a:spLocks noChangeArrowheads="1"/>
          </p:cNvSpPr>
          <p:nvPr/>
        </p:nvSpPr>
        <p:spPr bwMode="auto">
          <a:xfrm>
            <a:off x="7651750" y="3092450"/>
            <a:ext cx="6286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ans Serif" charset="0"/>
              </a:rPr>
              <a:t>41.2%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8280400" y="2963863"/>
            <a:ext cx="628650" cy="2871787"/>
            <a:chOff x="8280400" y="2963863"/>
            <a:chExt cx="628650" cy="2871787"/>
          </a:xfrm>
        </p:grpSpPr>
        <p:sp>
          <p:nvSpPr>
            <p:cNvPr id="25622" name="Rectangle 22"/>
            <p:cNvSpPr>
              <a:spLocks noChangeArrowheads="1"/>
            </p:cNvSpPr>
            <p:nvPr/>
          </p:nvSpPr>
          <p:spPr bwMode="auto">
            <a:xfrm>
              <a:off x="8342313" y="3149600"/>
              <a:ext cx="393700" cy="268605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36" name="Rectangle 36"/>
            <p:cNvSpPr>
              <a:spLocks noChangeArrowheads="1"/>
            </p:cNvSpPr>
            <p:nvPr/>
          </p:nvSpPr>
          <p:spPr bwMode="auto">
            <a:xfrm>
              <a:off x="8280400" y="2963863"/>
              <a:ext cx="628650" cy="24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MS Sans Serif" charset="0"/>
                </a:rPr>
                <a:t>43.2%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5637" name="Rectangle 37"/>
          <p:cNvSpPr>
            <a:spLocks noChangeArrowheads="1"/>
          </p:cNvSpPr>
          <p:nvPr/>
        </p:nvSpPr>
        <p:spPr bwMode="auto">
          <a:xfrm>
            <a:off x="377825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8" name="Rectangle 38"/>
          <p:cNvSpPr>
            <a:spLocks noChangeArrowheads="1"/>
          </p:cNvSpPr>
          <p:nvPr/>
        </p:nvSpPr>
        <p:spPr bwMode="auto">
          <a:xfrm>
            <a:off x="990600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39" name="Rectangle 39"/>
          <p:cNvSpPr>
            <a:spLocks noChangeArrowheads="1"/>
          </p:cNvSpPr>
          <p:nvPr/>
        </p:nvSpPr>
        <p:spPr bwMode="auto">
          <a:xfrm>
            <a:off x="1601788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0" name="Rectangle 40"/>
          <p:cNvSpPr>
            <a:spLocks noChangeArrowheads="1"/>
          </p:cNvSpPr>
          <p:nvPr/>
        </p:nvSpPr>
        <p:spPr bwMode="auto">
          <a:xfrm>
            <a:off x="2230438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2843213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2" name="Rectangle 42"/>
          <p:cNvSpPr>
            <a:spLocks noChangeArrowheads="1"/>
          </p:cNvSpPr>
          <p:nvPr/>
        </p:nvSpPr>
        <p:spPr bwMode="auto">
          <a:xfrm>
            <a:off x="3455988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3" name="Rectangle 43"/>
          <p:cNvSpPr>
            <a:spLocks noChangeArrowheads="1"/>
          </p:cNvSpPr>
          <p:nvPr/>
        </p:nvSpPr>
        <p:spPr bwMode="auto">
          <a:xfrm>
            <a:off x="4068763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4" name="Rectangle 44"/>
          <p:cNvSpPr>
            <a:spLocks noChangeArrowheads="1"/>
          </p:cNvSpPr>
          <p:nvPr/>
        </p:nvSpPr>
        <p:spPr bwMode="auto">
          <a:xfrm>
            <a:off x="4681538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5" name="Rectangle 45"/>
          <p:cNvSpPr>
            <a:spLocks noChangeArrowheads="1"/>
          </p:cNvSpPr>
          <p:nvPr/>
        </p:nvSpPr>
        <p:spPr bwMode="auto">
          <a:xfrm>
            <a:off x="5310188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6" name="Rectangle 46"/>
          <p:cNvSpPr>
            <a:spLocks noChangeArrowheads="1"/>
          </p:cNvSpPr>
          <p:nvPr/>
        </p:nvSpPr>
        <p:spPr bwMode="auto">
          <a:xfrm>
            <a:off x="5922963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7" name="Rectangle 47"/>
          <p:cNvSpPr>
            <a:spLocks noChangeArrowheads="1"/>
          </p:cNvSpPr>
          <p:nvPr/>
        </p:nvSpPr>
        <p:spPr bwMode="auto">
          <a:xfrm>
            <a:off x="6535738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8" name="Rectangle 48"/>
          <p:cNvSpPr>
            <a:spLocks noChangeArrowheads="1"/>
          </p:cNvSpPr>
          <p:nvPr/>
        </p:nvSpPr>
        <p:spPr bwMode="auto">
          <a:xfrm>
            <a:off x="7148513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49" name="Rectangle 49"/>
          <p:cNvSpPr>
            <a:spLocks noChangeArrowheads="1"/>
          </p:cNvSpPr>
          <p:nvPr/>
        </p:nvSpPr>
        <p:spPr bwMode="auto">
          <a:xfrm>
            <a:off x="7777163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8389938" y="5992813"/>
            <a:ext cx="48736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51" name="Line 51"/>
          <p:cNvSpPr>
            <a:spLocks noChangeShapeType="1"/>
          </p:cNvSpPr>
          <p:nvPr/>
        </p:nvSpPr>
        <p:spPr bwMode="auto">
          <a:xfrm flipV="1">
            <a:off x="220663" y="2722563"/>
            <a:ext cx="1588" cy="31130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52" name="Rectangle 52"/>
          <p:cNvSpPr>
            <a:spLocks noChangeArrowheads="1"/>
          </p:cNvSpPr>
          <p:nvPr/>
        </p:nvSpPr>
        <p:spPr bwMode="auto">
          <a:xfrm>
            <a:off x="990600" y="6348413"/>
            <a:ext cx="6896100" cy="3127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1350963" y="6418263"/>
            <a:ext cx="73215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Source:  Port Import Export Reporting Service (PIERS), collected from Vessel, LA-LB for 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54" name="Rectangle 54"/>
          <p:cNvSpPr>
            <a:spLocks noChangeArrowheads="1"/>
          </p:cNvSpPr>
          <p:nvPr/>
        </p:nvSpPr>
        <p:spPr bwMode="auto">
          <a:xfrm>
            <a:off x="1963738" y="1671638"/>
            <a:ext cx="5153025" cy="639763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2655888" y="1741488"/>
            <a:ext cx="3927475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Share of U.S. Imported Containers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2089150" y="1998663"/>
            <a:ext cx="5121275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Ports of Los Angeles-Long Beach, 1997-2010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57" name="Rectangle 57"/>
          <p:cNvSpPr>
            <a:spLocks noChangeArrowheads="1"/>
          </p:cNvSpPr>
          <p:nvPr/>
        </p:nvSpPr>
        <p:spPr bwMode="auto">
          <a:xfrm>
            <a:off x="31750" y="1571625"/>
            <a:ext cx="9064625" cy="5245100"/>
          </a:xfrm>
          <a:prstGeom prst="rect">
            <a:avLst/>
          </a:prstGeom>
          <a:noFill/>
          <a:ln w="2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8" name="Straight Arrow Connector 57"/>
          <p:cNvCxnSpPr/>
          <p:nvPr/>
        </p:nvCxnSpPr>
        <p:spPr>
          <a:xfrm rot="10800000">
            <a:off x="0" y="3137452"/>
            <a:ext cx="87630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924800" y="2286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No!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573479"/>
            <a:ext cx="9144001" cy="5284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526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latin typeface="Arial" pitchFamily="34" charset="0"/>
                <a:cs typeface="Arial" pitchFamily="34" charset="0"/>
              </a:rPr>
              <a:t>After Losing 8.36 Million Jobs …</a:t>
            </a:r>
            <a:br>
              <a:rPr lang="en-US" sz="4000" b="1" dirty="0" smtClean="0">
                <a:latin typeface="Arial" pitchFamily="34" charset="0"/>
                <a:cs typeface="Arial" pitchFamily="34" charset="0"/>
              </a:rPr>
            </a:b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U.S. Job Creation Is Crawling Back</a:t>
            </a:r>
          </a:p>
        </p:txBody>
      </p:sp>
      <p:sp>
        <p:nvSpPr>
          <p:cNvPr id="46084" name="Oval 4"/>
          <p:cNvSpPr>
            <a:spLocks noChangeArrowheads="1"/>
          </p:cNvSpPr>
          <p:nvPr/>
        </p:nvSpPr>
        <p:spPr bwMode="auto">
          <a:xfrm>
            <a:off x="6781800" y="2667000"/>
            <a:ext cx="2362200" cy="3048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b="0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6096000" y="2438400"/>
            <a:ext cx="2133600" cy="1143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4953000"/>
            <a:ext cx="334240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 flipH="1">
            <a:off x="5105400" y="2438400"/>
            <a:ext cx="990600" cy="2667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19200" y="4495800"/>
            <a:ext cx="5029200" cy="1846263"/>
          </a:xfrm>
          <a:prstGeom prst="rect">
            <a:avLst/>
          </a:prstGeom>
          <a:solidFill>
            <a:srgbClr val="00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dirty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Why Any Growth?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 autoUpdateAnimBg="0"/>
      <p:bldP spid="46090" grpId="0" animBg="1"/>
      <p:bldP spid="9" grpId="0" animBg="1"/>
      <p:bldP spid="8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47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 type="none" w="med" len="med"/>
            <a:tailEnd type="triangle" w="med" len="med"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0"/>
            <a:ext cx="7789863" cy="857250"/>
          </a:xfrm>
          <a:solidFill>
            <a:srgbClr val="000000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sz="3600" b="1" dirty="0" smtClean="0">
                <a:latin typeface="Arial Narrow" pitchFamily="34" charset="0"/>
              </a:rPr>
              <a:t>Issue:  Shares 2011 YTD</a:t>
            </a:r>
            <a:endParaRPr lang="en-US" sz="3600" b="1" u="sng" dirty="0" smtClean="0">
              <a:latin typeface="Arial Narrow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33588" y="1962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 flipH="1" flipV="1">
            <a:off x="381000" y="4267200"/>
            <a:ext cx="3200400" cy="609600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 flipV="1">
            <a:off x="838200" y="2438400"/>
            <a:ext cx="1752600" cy="762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1143000" y="4419600"/>
            <a:ext cx="2286000" cy="381000"/>
          </a:xfrm>
          <a:prstGeom prst="line">
            <a:avLst/>
          </a:prstGeom>
          <a:noFill/>
          <a:ln w="1270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6644640" y="3124200"/>
            <a:ext cx="2499360" cy="2743200"/>
            <a:chOff x="6644640" y="3124200"/>
            <a:chExt cx="2499360" cy="2590800"/>
          </a:xfrm>
        </p:grpSpPr>
        <p:sp>
          <p:nvSpPr>
            <p:cNvPr id="17422" name="Line 11"/>
            <p:cNvSpPr>
              <a:spLocks noChangeShapeType="1"/>
            </p:cNvSpPr>
            <p:nvPr/>
          </p:nvSpPr>
          <p:spPr bwMode="auto">
            <a:xfrm>
              <a:off x="7467600" y="4314614"/>
              <a:ext cx="1445342" cy="1346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3" name="Line 12"/>
            <p:cNvSpPr>
              <a:spLocks noChangeShapeType="1"/>
            </p:cNvSpPr>
            <p:nvPr/>
          </p:nvSpPr>
          <p:spPr bwMode="auto">
            <a:xfrm>
              <a:off x="6644640" y="4728634"/>
              <a:ext cx="1600200" cy="304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4" name="Line 13"/>
            <p:cNvSpPr>
              <a:spLocks noChangeShapeType="1"/>
            </p:cNvSpPr>
            <p:nvPr/>
          </p:nvSpPr>
          <p:spPr bwMode="auto">
            <a:xfrm flipH="1">
              <a:off x="8915400" y="3733800"/>
              <a:ext cx="228600" cy="1981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 flipH="1" flipV="1">
              <a:off x="8077200" y="3124200"/>
              <a:ext cx="1066800" cy="60960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74" name="Line 18"/>
          <p:cNvSpPr>
            <a:spLocks noChangeShapeType="1"/>
          </p:cNvSpPr>
          <p:nvPr/>
        </p:nvSpPr>
        <p:spPr bwMode="auto">
          <a:xfrm flipH="1">
            <a:off x="685800" y="1447800"/>
            <a:ext cx="1524000" cy="7620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 flipH="1">
            <a:off x="762000" y="2057400"/>
            <a:ext cx="1752600" cy="1524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0" y="4389120"/>
            <a:ext cx="8915400" cy="2453640"/>
            <a:chOff x="0" y="4389120"/>
            <a:chExt cx="8915400" cy="245364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0" y="4389120"/>
              <a:ext cx="5867400" cy="245364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5852160" y="6598920"/>
              <a:ext cx="2895600" cy="2286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 flipH="1" flipV="1">
              <a:off x="8496300" y="6210300"/>
              <a:ext cx="609600" cy="2286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3535680" y="4069080"/>
            <a:ext cx="1828800" cy="584775"/>
          </a:xfrm>
          <a:prstGeom prst="rect">
            <a:avLst/>
          </a:prstGeom>
          <a:solidFill>
            <a:srgbClr val="00FF00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1.1 million, +10.9%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1000" y="4572000"/>
            <a:ext cx="76200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819400" y="2514600"/>
            <a:ext cx="1828800" cy="584775"/>
          </a:xfrm>
          <a:prstGeom prst="rect">
            <a:avLst/>
          </a:prstGeom>
          <a:solidFill>
            <a:srgbClr val="00FF00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0.29 million, +13.3%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62200" y="990600"/>
            <a:ext cx="1828800" cy="584775"/>
          </a:xfrm>
          <a:prstGeom prst="rect">
            <a:avLst/>
          </a:prstGeom>
          <a:solidFill>
            <a:srgbClr val="00FF00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0.24 million, +10.9%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11240" y="2387025"/>
            <a:ext cx="1828800" cy="584775"/>
          </a:xfrm>
          <a:prstGeom prst="rect">
            <a:avLst/>
          </a:prstGeom>
          <a:solidFill>
            <a:srgbClr val="00FF00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0.17 million, +14.1%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35680" y="4572000"/>
            <a:ext cx="1828800" cy="584775"/>
          </a:xfrm>
          <a:prstGeom prst="rect">
            <a:avLst/>
          </a:prstGeom>
          <a:solidFill>
            <a:schemeClr val="tx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7.11 million, +17.4%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19400" y="3048000"/>
            <a:ext cx="1828800" cy="584775"/>
          </a:xfrm>
          <a:prstGeom prst="rect">
            <a:avLst/>
          </a:prstGeom>
          <a:solidFill>
            <a:schemeClr val="tx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1.87 million, +11.1%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62200" y="1554480"/>
            <a:ext cx="1828800" cy="584775"/>
          </a:xfrm>
          <a:prstGeom prst="rect">
            <a:avLst/>
          </a:prstGeom>
          <a:solidFill>
            <a:schemeClr val="tx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1.49 million, +16.6%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1240" y="2971800"/>
            <a:ext cx="1828800" cy="584775"/>
          </a:xfrm>
          <a:prstGeom prst="rect">
            <a:avLst/>
          </a:prstGeom>
          <a:solidFill>
            <a:schemeClr val="tx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1.34 million, +20.4%</a:t>
            </a:r>
            <a:endParaRPr lang="en-US" sz="1600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609600" y="-19050"/>
            <a:ext cx="7789863" cy="8572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Issue:  Volume &amp; Growth 2010</a:t>
            </a:r>
            <a:endParaRPr kumimoji="0" lang="en-US" sz="3600" b="1" i="0" u="sng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35680" y="5090160"/>
            <a:ext cx="2331720" cy="338554"/>
          </a:xfrm>
          <a:prstGeom prst="rect">
            <a:avLst/>
          </a:prstGeom>
          <a:solidFill>
            <a:schemeClr val="bg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59.8% - 60.2% - 60.9%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19400" y="3581400"/>
            <a:ext cx="2316480" cy="338554"/>
          </a:xfrm>
          <a:prstGeom prst="rect">
            <a:avLst/>
          </a:prstGeom>
          <a:solidFill>
            <a:schemeClr val="bg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16.7% - 15.9% - 16.1%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62200" y="2072640"/>
            <a:ext cx="2438400" cy="338554"/>
          </a:xfrm>
          <a:prstGeom prst="rect">
            <a:avLst/>
          </a:prstGeom>
          <a:solidFill>
            <a:schemeClr val="bg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12.6% - 12.6% - 13.2%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11240" y="3520440"/>
            <a:ext cx="2194560" cy="338554"/>
          </a:xfrm>
          <a:prstGeom prst="rect">
            <a:avLst/>
          </a:prstGeom>
          <a:solidFill>
            <a:schemeClr val="bg1"/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10.9% - 11.3% - 9.8%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609600" y="0"/>
            <a:ext cx="8305800" cy="8572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Issue: 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Container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Share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Changes 2009-2011</a:t>
            </a:r>
            <a:endParaRPr kumimoji="0" lang="en-US" sz="3600" b="1" i="0" u="sng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  <p:bldP spid="19465" grpId="0" animBg="1"/>
      <p:bldP spid="19470" grpId="0" animBg="1"/>
      <p:bldP spid="19474" grpId="0" animBg="1"/>
      <p:bldP spid="19" grpId="0" animBg="1"/>
      <p:bldP spid="17" grpId="0" animBg="1"/>
      <p:bldP spid="22" grpId="0" animBg="1"/>
      <p:bldP spid="23" grpId="0" animBg="1"/>
      <p:bldP spid="25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685800"/>
            <a:ext cx="7772400" cy="1524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pitchFamily="34" charset="0"/>
              </a:rPr>
              <a:t>Who Cares If We Don’t Grow  </a:t>
            </a:r>
            <a:r>
              <a:rPr lang="en-US" b="1" u="sng" dirty="0" smtClean="0">
                <a:latin typeface="Arial" pitchFamily="34" charset="0"/>
              </a:rPr>
              <a:t>Dirty</a:t>
            </a:r>
            <a:r>
              <a:rPr lang="en-US" b="1" dirty="0" smtClean="0">
                <a:latin typeface="Arial" pitchFamily="34" charset="0"/>
              </a:rPr>
              <a:t> Blue Collar Jobs?</a:t>
            </a:r>
          </a:p>
        </p:txBody>
      </p:sp>
      <p:sp>
        <p:nvSpPr>
          <p:cNvPr id="94214" name="Text Box 1030"/>
          <p:cNvSpPr txBox="1">
            <a:spLocks noChangeArrowheads="1"/>
          </p:cNvSpPr>
          <p:nvPr/>
        </p:nvSpPr>
        <p:spPr bwMode="auto">
          <a:xfrm>
            <a:off x="304800" y="3581400"/>
            <a:ext cx="8534400" cy="131127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Arial" pitchFamily="34" charset="0"/>
              </a:rPr>
              <a:t>Policy Conflict: </a:t>
            </a:r>
          </a:p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Arial" pitchFamily="34" charset="0"/>
              </a:rPr>
              <a:t> Environment vs. Blue Collar Jobs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tx2"/>
          </a:solidFill>
          <a:ln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000000"/>
                </a:solidFill>
                <a:latin typeface="Arial Narrow" pitchFamily="34" charset="0"/>
              </a:rPr>
              <a:t>Logistics Operations Bring Rising </a:t>
            </a:r>
            <a:r>
              <a:rPr lang="en-US" sz="3600" b="1" u="sng" dirty="0" smtClean="0">
                <a:solidFill>
                  <a:srgbClr val="000000"/>
                </a:solidFill>
                <a:latin typeface="Arial Narrow" pitchFamily="34" charset="0"/>
              </a:rPr>
              <a:t>Asthma</a:t>
            </a:r>
            <a:r>
              <a:rPr lang="en-US" sz="3600" b="1" dirty="0" smtClean="0">
                <a:solidFill>
                  <a:srgbClr val="000000"/>
                </a:solidFill>
                <a:latin typeface="Arial Narrow" pitchFamily="34" charset="0"/>
              </a:rPr>
              <a:t/>
            </a:r>
            <a:br>
              <a:rPr lang="en-US" sz="3600" b="1" dirty="0" smtClean="0">
                <a:solidFill>
                  <a:srgbClr val="000000"/>
                </a:solidFill>
                <a:latin typeface="Arial Narrow" pitchFamily="34" charset="0"/>
              </a:rPr>
            </a:br>
            <a:r>
              <a:rPr lang="en-US" sz="3600" b="1" dirty="0" smtClean="0">
                <a:solidFill>
                  <a:srgbClr val="000000"/>
                </a:solidFill>
                <a:latin typeface="Arial Narrow" pitchFamily="34" charset="0"/>
              </a:rPr>
              <a:t>&amp; </a:t>
            </a:r>
            <a:r>
              <a:rPr lang="en-US" sz="3600" b="1" u="sng" dirty="0" smtClean="0">
                <a:solidFill>
                  <a:srgbClr val="000000"/>
                </a:solidFill>
                <a:latin typeface="Arial Narrow" pitchFamily="34" charset="0"/>
              </a:rPr>
              <a:t>Cancer</a:t>
            </a:r>
            <a:r>
              <a:rPr lang="en-US" sz="3600" b="1" dirty="0" smtClean="0">
                <a:solidFill>
                  <a:srgbClr val="000000"/>
                </a:solidFill>
                <a:latin typeface="Arial Narrow" pitchFamily="34" charset="0"/>
              </a:rPr>
              <a:t> Risk From Airborne Toxics</a:t>
            </a:r>
          </a:p>
        </p:txBody>
      </p:sp>
      <p:pic>
        <p:nvPicPr>
          <p:cNvPr id="21507" name="Picture 3" descr="Risk All Sources NEW"/>
          <p:cNvPicPr>
            <a:picLocks noChangeAspect="1" noChangeArrowheads="1"/>
          </p:cNvPicPr>
          <p:nvPr/>
        </p:nvPicPr>
        <p:blipFill>
          <a:blip r:embed="rId3" cstate="print"/>
          <a:srcRect t="8978"/>
          <a:stretch>
            <a:fillRect/>
          </a:stretch>
        </p:blipFill>
        <p:spPr bwMode="auto">
          <a:xfrm>
            <a:off x="533400" y="1371600"/>
            <a:ext cx="7696200" cy="5438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09600" y="6172200"/>
            <a:ext cx="4800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Tahoma" pitchFamily="34" charset="0"/>
              </a:rPr>
              <a:t>Source: SCAQMD, Multiple Air Toxics Exposure Study II, March 2000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043238" y="5867400"/>
            <a:ext cx="2400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>
                <a:solidFill>
                  <a:srgbClr val="0066CC"/>
                </a:solidFill>
                <a:latin typeface="Tahoma" pitchFamily="34" charset="0"/>
              </a:rPr>
              <a:t>Cancers per million</a:t>
            </a:r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3124200" y="2895600"/>
            <a:ext cx="838200" cy="1905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 rot="-5383480">
            <a:off x="4529931" y="1866107"/>
            <a:ext cx="1522413" cy="3124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/>
      <p:bldP spid="317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14600" y="1828800"/>
            <a:ext cx="4114800" cy="4800600"/>
            <a:chOff x="336" y="912"/>
            <a:chExt cx="2592" cy="3024"/>
          </a:xfrm>
        </p:grpSpPr>
        <p:pic>
          <p:nvPicPr>
            <p:cNvPr id="22532" name="Picture 3" descr="C:\WINDOWS\Desktop\trafficE008191C.jpg"/>
            <p:cNvPicPr>
              <a:picLocks noChangeAspect="1" noChangeArrowheads="1"/>
            </p:cNvPicPr>
            <p:nvPr/>
          </p:nvPicPr>
          <p:blipFill>
            <a:blip r:embed="rId3" cstate="print"/>
            <a:srcRect b="29333"/>
            <a:stretch>
              <a:fillRect/>
            </a:stretch>
          </p:blipFill>
          <p:spPr bwMode="auto">
            <a:xfrm>
              <a:off x="480" y="912"/>
              <a:ext cx="2304" cy="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Text Box 4"/>
            <p:cNvSpPr txBox="1">
              <a:spLocks noChangeArrowheads="1"/>
            </p:cNvSpPr>
            <p:nvPr/>
          </p:nvSpPr>
          <p:spPr bwMode="auto">
            <a:xfrm>
              <a:off x="336" y="3648"/>
              <a:ext cx="25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  <a:latin typeface="Arial" pitchFamily="34" charset="0"/>
                </a:rPr>
                <a:t>Worst in nation since 1982</a:t>
              </a:r>
            </a:p>
          </p:txBody>
        </p:sp>
      </p:grpSp>
      <p:sp>
        <p:nvSpPr>
          <p:cNvPr id="2253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11430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0000"/>
                </a:solidFill>
                <a:latin typeface="Arial Narrow" pitchFamily="34" charset="0"/>
              </a:rPr>
              <a:t>Trucks &amp; Traffic Congestion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14478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333333"/>
                </a:solidFill>
                <a:latin typeface="Arial Narrow" pitchFamily="34" charset="0"/>
              </a:rPr>
              <a:t>Lack of Rail Grade Separations</a:t>
            </a:r>
            <a:br>
              <a:rPr lang="en-US" b="1" dirty="0" smtClean="0">
                <a:solidFill>
                  <a:srgbClr val="333333"/>
                </a:solidFill>
                <a:latin typeface="Arial Narrow" pitchFamily="34" charset="0"/>
              </a:rPr>
            </a:br>
            <a:r>
              <a:rPr lang="en-US" b="1" dirty="0" smtClean="0">
                <a:solidFill>
                  <a:srgbClr val="333333"/>
                </a:solidFill>
                <a:latin typeface="Arial Narrow" pitchFamily="34" charset="0"/>
              </a:rPr>
              <a:t>Dividing Cities</a:t>
            </a:r>
            <a:endParaRPr lang="en-US" sz="6000" b="1" dirty="0" smtClean="0">
              <a:latin typeface="Arial Narrow" pitchFamily="34" charset="0"/>
            </a:endParaRPr>
          </a:p>
        </p:txBody>
      </p:sp>
      <p:pic>
        <p:nvPicPr>
          <p:cNvPr id="41991" name="Picture 7" descr="grade crossing1"/>
          <p:cNvPicPr>
            <a:picLocks noChangeAspect="1" noChangeArrowheads="1"/>
          </p:cNvPicPr>
          <p:nvPr/>
        </p:nvPicPr>
        <p:blipFill>
          <a:blip r:embed="rId3" cstate="print"/>
          <a:srcRect l="3334" t="5069" b="2007"/>
          <a:stretch>
            <a:fillRect/>
          </a:stretch>
        </p:blipFill>
        <p:spPr bwMode="auto">
          <a:xfrm>
            <a:off x="1219200" y="2438400"/>
            <a:ext cx="6629400" cy="3733800"/>
          </a:xfrm>
          <a:prstGeom prst="rect">
            <a:avLst/>
          </a:prstGeom>
          <a:solidFill>
            <a:schemeClr val="tx2"/>
          </a:solidFill>
          <a:ln w="2857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pitchFamily="34" charset="0"/>
              </a:rPr>
              <a:t>But Also . . .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latin typeface="Arial" pitchFamily="34" charset="0"/>
              </a:rPr>
              <a:t>Why Are Blue Collar Jobs Important</a:t>
            </a:r>
            <a:br>
              <a:rPr lang="en-US" sz="4000" b="1" dirty="0" smtClean="0">
                <a:latin typeface="Arial" pitchFamily="34" charset="0"/>
              </a:rPr>
            </a:br>
            <a:r>
              <a:rPr lang="en-US" sz="4000" b="1" dirty="0" smtClean="0">
                <a:latin typeface="Arial" pitchFamily="34" charset="0"/>
              </a:rPr>
              <a:t>To So. California?</a:t>
            </a:r>
          </a:p>
        </p:txBody>
      </p:sp>
      <p:sp>
        <p:nvSpPr>
          <p:cNvPr id="154628" name="Oval 4"/>
          <p:cNvSpPr>
            <a:spLocks noChangeArrowheads="1"/>
          </p:cNvSpPr>
          <p:nvPr/>
        </p:nvSpPr>
        <p:spPr bwMode="auto">
          <a:xfrm>
            <a:off x="1447800" y="2819400"/>
            <a:ext cx="4648200" cy="1143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524000"/>
            <a:ext cx="910058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5257800" y="4114800"/>
            <a:ext cx="838200" cy="838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4267200" y="6019800"/>
            <a:ext cx="838200" cy="838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 animBg="1" autoUpdateAnimBg="0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b="1" dirty="0" smtClean="0">
                <a:latin typeface="Arial" pitchFamily="34" charset="0"/>
                <a:cs typeface="Arial" pitchFamily="34" charset="0"/>
              </a:rPr>
              <a:t>Why Is Social Justice In Job Creation Important to So. California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36103"/>
            <a:ext cx="9144000" cy="5121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5410200" y="4114800"/>
            <a:ext cx="838200" cy="838200"/>
          </a:xfrm>
          <a:prstGeom prst="ellips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3733800" y="5638800"/>
            <a:ext cx="838200" cy="838200"/>
          </a:xfrm>
          <a:prstGeom prst="ellips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15400" cy="15240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0000"/>
                </a:solidFill>
                <a:latin typeface="Arial Narrow" pitchFamily="34" charset="0"/>
              </a:rPr>
              <a:t>Sectors With </a:t>
            </a:r>
            <a:r>
              <a:rPr lang="en-US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Few Training Barriers</a:t>
            </a:r>
            <a:r>
              <a:rPr lang="en-US" b="1" dirty="0" smtClean="0">
                <a:solidFill>
                  <a:srgbClr val="000000"/>
                </a:solidFill>
                <a:latin typeface="Arial Narrow" pitchFamily="34" charset="0"/>
              </a:rPr>
              <a:t> To Beginning Employment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1410355"/>
            <a:ext cx="9144000" cy="544764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Mining         		($96,996)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Manufacturing  	($47,933)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  <a:latin typeface="Arial" pitchFamily="34" charset="0"/>
              </a:rPr>
              <a:t>Logistics           	($46,665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FF00FF"/>
                </a:solidFill>
                <a:latin typeface="Arial" pitchFamily="34" charset="0"/>
              </a:rPr>
              <a:t>Wholesale Trade    ($43,492) Median</a:t>
            </a:r>
            <a:endParaRPr lang="en-US" b="1" dirty="0">
              <a:solidFill>
                <a:srgbClr val="FF00FF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Construction     	($41,453)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Retail Trade		($28,840)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Gaming		($28,385)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Hotel/Motel		($24,019)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Agriculture  	     	($22,793)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Eating &amp; Drinking	($15,132)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1981200"/>
            <a:ext cx="8839200" cy="2133600"/>
            <a:chOff x="0" y="1392"/>
            <a:chExt cx="5568" cy="1344"/>
          </a:xfrm>
        </p:grpSpPr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0" y="1392"/>
              <a:ext cx="3565" cy="1344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0" name="Text Box 6"/>
            <p:cNvSpPr txBox="1">
              <a:spLocks noChangeArrowheads="1"/>
            </p:cNvSpPr>
            <p:nvPr/>
          </p:nvSpPr>
          <p:spPr bwMode="auto">
            <a:xfrm>
              <a:off x="3552" y="1536"/>
              <a:ext cx="2016" cy="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u="sng" dirty="0">
                  <a:solidFill>
                    <a:schemeClr val="bg1"/>
                  </a:solidFill>
                  <a:latin typeface="Arial" pitchFamily="34" charset="0"/>
                </a:rPr>
                <a:t>Blue Collar</a:t>
              </a:r>
              <a:r>
                <a:rPr lang="en-US" b="1" dirty="0">
                  <a:solidFill>
                    <a:schemeClr val="bg1"/>
                  </a:solidFill>
                  <a:latin typeface="Arial" pitchFamily="34" charset="0"/>
                </a:rPr>
                <a:t> With Part Time Workers</a:t>
              </a:r>
            </a:p>
            <a:p>
              <a:pPr algn="ctr"/>
              <a:r>
                <a:rPr lang="en-US" b="1" dirty="0">
                  <a:solidFill>
                    <a:schemeClr val="bg1"/>
                  </a:solidFill>
                  <a:latin typeface="Arial" pitchFamily="34" charset="0"/>
                </a:rPr>
                <a:t>&amp; Owner – Operator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</a:rPr>
                <a:t>Drivers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xplosion 1 8"/>
          <p:cNvSpPr/>
          <p:nvPr/>
        </p:nvSpPr>
        <p:spPr>
          <a:xfrm>
            <a:off x="1371600" y="3048000"/>
            <a:ext cx="6705600" cy="4343400"/>
          </a:xfrm>
          <a:prstGeom prst="irregularSeal1">
            <a:avLst/>
          </a:prstGeom>
          <a:solidFill>
            <a:srgbClr val="FF00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40000"/>
                </a:solidFill>
              </a:rPr>
              <a:t>UNEMPLOYMENT and </a:t>
            </a:r>
            <a:r>
              <a:rPr lang="en-US" b="1" u="sng" dirty="0" smtClean="0">
                <a:solidFill>
                  <a:srgbClr val="040000"/>
                </a:solidFill>
              </a:rPr>
              <a:t>SUICIDE</a:t>
            </a:r>
            <a:endParaRPr lang="en-US" b="1" dirty="0" smtClean="0">
              <a:solidFill>
                <a:srgbClr val="040000"/>
              </a:solidFill>
            </a:endParaRPr>
          </a:p>
          <a:p>
            <a:pPr algn="ctr"/>
            <a:r>
              <a:rPr lang="en-US" b="1" dirty="0" smtClean="0">
                <a:solidFill>
                  <a:srgbClr val="040000"/>
                </a:solidFill>
              </a:rPr>
              <a:t>a causal association</a:t>
            </a:r>
            <a:endParaRPr lang="en-US" dirty="0">
              <a:solidFill>
                <a:srgbClr val="040000"/>
              </a:solidFill>
            </a:endParaRPr>
          </a:p>
        </p:txBody>
      </p:sp>
      <p:sp>
        <p:nvSpPr>
          <p:cNvPr id="2" name="Explosion 1 1"/>
          <p:cNvSpPr/>
          <p:nvPr/>
        </p:nvSpPr>
        <p:spPr>
          <a:xfrm>
            <a:off x="-228600" y="-381000"/>
            <a:ext cx="5562600" cy="4343400"/>
          </a:xfrm>
          <a:prstGeom prst="irregularSeal1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40000"/>
                </a:solidFill>
              </a:rPr>
              <a:t>Unemployment Creating More Work For </a:t>
            </a:r>
            <a:r>
              <a:rPr lang="en-US" b="1" u="sng" dirty="0" smtClean="0">
                <a:solidFill>
                  <a:srgbClr val="040000"/>
                </a:solidFill>
              </a:rPr>
              <a:t>Divorce</a:t>
            </a:r>
            <a:r>
              <a:rPr lang="en-US" b="1" dirty="0" smtClean="0">
                <a:solidFill>
                  <a:srgbClr val="040000"/>
                </a:solidFill>
              </a:rPr>
              <a:t> Lawyers</a:t>
            </a:r>
            <a:endParaRPr lang="en-US" b="1" dirty="0">
              <a:solidFill>
                <a:srgbClr val="040000"/>
              </a:solidFill>
            </a:endParaRPr>
          </a:p>
        </p:txBody>
      </p:sp>
      <p:sp>
        <p:nvSpPr>
          <p:cNvPr id="4" name="Horizontal Scroll 3"/>
          <p:cNvSpPr/>
          <p:nvPr/>
        </p:nvSpPr>
        <p:spPr>
          <a:xfrm>
            <a:off x="5257800" y="0"/>
            <a:ext cx="3657600" cy="3200400"/>
          </a:xfrm>
          <a:prstGeom prst="horizontalScroll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40000"/>
                </a:solidFill>
              </a:rPr>
              <a:t>Unemployment Adding to </a:t>
            </a:r>
          </a:p>
          <a:p>
            <a:pPr algn="ctr"/>
            <a:r>
              <a:rPr lang="en-US" sz="2800" b="1" u="sng" dirty="0" smtClean="0">
                <a:solidFill>
                  <a:srgbClr val="040000"/>
                </a:solidFill>
              </a:rPr>
              <a:t>Health Care Crisis</a:t>
            </a:r>
            <a:endParaRPr lang="en-US" sz="2800" b="1" u="sng" dirty="0">
              <a:solidFill>
                <a:srgbClr val="04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81000" y="2545080"/>
            <a:ext cx="1752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</a:t>
            </a:r>
            <a:endParaRPr lang="en-US" sz="1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1216204" flipH="1">
            <a:off x="5113079" y="2445527"/>
            <a:ext cx="438138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ym typeface="Wingdings"/>
              </a:rPr>
              <a:t></a:t>
            </a:r>
            <a:endParaRPr lang="en-US" sz="23900" dirty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Pattern</a:t>
            </a:r>
            <a:r>
              <a:rPr lang="en-US" b="1" baseline="0" dirty="0" smtClean="0">
                <a:latin typeface="Arial" pitchFamily="34" charset="0"/>
                <a:cs typeface="Arial" pitchFamily="34" charset="0"/>
              </a:rPr>
              <a:t> of Likely Recovery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0800" y="2514600"/>
            <a:ext cx="1752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</a:t>
            </a:r>
            <a:endParaRPr lang="en-US" sz="1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3034" y="1371600"/>
            <a:ext cx="16002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</a:t>
            </a:r>
            <a:endParaRPr lang="en-US" sz="287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756" y="1295400"/>
            <a:ext cx="16002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</a:t>
            </a:r>
            <a:endParaRPr lang="en-US" sz="287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4" grpId="0"/>
      <p:bldP spid="5" grpId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736176"/>
            <a:ext cx="9144000" cy="612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81000" y="1828800"/>
            <a:ext cx="2438400" cy="2154436"/>
          </a:xfrm>
          <a:prstGeom prst="rect">
            <a:avLst/>
          </a:prstGeom>
          <a:solidFill>
            <a:srgbClr val="00FF00"/>
          </a:solidFill>
          <a:ln>
            <a:solidFill>
              <a:srgbClr val="04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40000"/>
                </a:solidFill>
                <a:latin typeface="Arial Narrow" pitchFamily="34" charset="0"/>
              </a:rPr>
              <a:t>Clean Air, Asthma &amp; Cancer Are Health &amp; Social</a:t>
            </a:r>
          </a:p>
          <a:p>
            <a:pPr algn="ctr"/>
            <a:r>
              <a:rPr lang="en-US" sz="2800" b="1" dirty="0" smtClean="0">
                <a:solidFill>
                  <a:srgbClr val="040000"/>
                </a:solidFill>
                <a:latin typeface="Arial Narrow" pitchFamily="34" charset="0"/>
              </a:rPr>
              <a:t>Justice Issues</a:t>
            </a:r>
            <a:endParaRPr lang="en-US" sz="2800" b="1" dirty="0">
              <a:solidFill>
                <a:srgbClr val="040000"/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609600"/>
            <a:ext cx="2514600" cy="224676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 Narrow" pitchFamily="34" charset="0"/>
              </a:rPr>
              <a:t>Lack of Blue Collar Jobs &amp; Poverty Are Health &amp; Social</a:t>
            </a:r>
          </a:p>
          <a:p>
            <a:pPr algn="ctr"/>
            <a:r>
              <a:rPr lang="en-US" sz="2800" b="1" dirty="0" smtClean="0">
                <a:latin typeface="Arial Narrow" pitchFamily="34" charset="0"/>
              </a:rPr>
              <a:t>Justice Issues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7772400" cy="6858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Public</a:t>
            </a:r>
            <a:r>
              <a:rPr lang="en-US" b="1" baseline="0" dirty="0" smtClean="0">
                <a:latin typeface="Arial" pitchFamily="34" charset="0"/>
                <a:cs typeface="Arial" pitchFamily="34" charset="0"/>
              </a:rPr>
              <a:t> Policy Dilemma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1905000"/>
          </a:xfrm>
        </p:spPr>
        <p:txBody>
          <a:bodyPr/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After Years Of Focus on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600" b="1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Cleaning Up The Environment</a:t>
            </a:r>
            <a:r>
              <a:rPr lang="en-US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. . .</a:t>
            </a:r>
            <a:endParaRPr lang="en-US" sz="3600" b="1" u="sng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429000"/>
            <a:ext cx="9144000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Blue Collar Job Creation </a:t>
            </a:r>
          </a:p>
          <a:p>
            <a:pPr algn="ctr"/>
            <a:r>
              <a:rPr lang="en-US" sz="3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Has Been CA’s Forgotten Need</a:t>
            </a:r>
            <a:endParaRPr lang="en-US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908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FF00"/>
                </a:solidFill>
              </a:rPr>
              <a:t>www.johnhusing.com</a:t>
            </a:r>
            <a:endParaRPr lang="en-US" sz="6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 cstate="print"/>
          <a:srcRect t="16666"/>
          <a:stretch>
            <a:fillRect/>
          </a:stretch>
        </p:blipFill>
        <p:spPr bwMode="auto">
          <a:xfrm>
            <a:off x="0" y="1333500"/>
            <a:ext cx="93726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latin typeface="Arial" pitchFamily="34" charset="0"/>
                <a:cs typeface="Arial" pitchFamily="34" charset="0"/>
              </a:rPr>
              <a:t>Started With Empty Shelves!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Logistics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berth overview re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2" descr="C:\DATA\A_Photo &amp; PDF files\PICTURES\Equipment\Trucks Port Night.jpg"/>
          <p:cNvPicPr>
            <a:picLocks noChangeAspect="1" noChangeArrowheads="1"/>
          </p:cNvPicPr>
          <p:nvPr/>
        </p:nvPicPr>
        <p:blipFill>
          <a:blip r:embed="rId4" cstate="print"/>
          <a:srcRect b="5556"/>
          <a:stretch>
            <a:fillRect/>
          </a:stretch>
        </p:blipFill>
        <p:spPr bwMode="auto">
          <a:xfrm>
            <a:off x="0" y="898525"/>
            <a:ext cx="9144000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4" descr="C:\WINDOWS\Desktop\Distribution Center.bmp"/>
          <p:cNvPicPr>
            <a:picLocks noChangeAspect="1" noChangeArrowheads="1"/>
          </p:cNvPicPr>
          <p:nvPr/>
        </p:nvPicPr>
        <p:blipFill>
          <a:blip r:embed="rId5" cstate="print"/>
          <a:srcRect l="17281" t="24001" r="11520" b="8000"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b="1" dirty="0" smtClean="0">
                <a:latin typeface="Arial" pitchFamily="34" charset="0"/>
                <a:cs typeface="Arial" pitchFamily="34" charset="0"/>
              </a:rPr>
              <a:t>Inventories At Historic Low After Build-Up</a:t>
            </a:r>
            <a:endParaRPr lang="en-US" sz="4000" dirty="0"/>
          </a:p>
        </p:txBody>
      </p:sp>
      <p:sp>
        <p:nvSpPr>
          <p:cNvPr id="22532" name="AutoShape 4"/>
          <p:cNvSpPr>
            <a:spLocks noChangeAspect="1" noChangeArrowheads="1" noTextEdit="1"/>
          </p:cNvSpPr>
          <p:nvPr/>
        </p:nvSpPr>
        <p:spPr bwMode="auto">
          <a:xfrm>
            <a:off x="0" y="1752600"/>
            <a:ext cx="914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1750" y="1789113"/>
            <a:ext cx="9048750" cy="49911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612775" y="2840038"/>
            <a:ext cx="8296275" cy="2909888"/>
          </a:xfrm>
          <a:prstGeom prst="rect">
            <a:avLst/>
          </a:prstGeom>
          <a:solidFill>
            <a:srgbClr val="FFFFD0"/>
          </a:solidFill>
          <a:ln w="0">
            <a:solidFill>
              <a:srgbClr val="FFFF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612775" y="5730875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612775" y="5418138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612775" y="5105400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612775" y="4773613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612775" y="4460875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612775" y="4129088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>
            <a:off x="612775" y="3814763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612775" y="3484563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612775" y="3170238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>
            <a:off x="612775" y="5730875"/>
            <a:ext cx="82962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612775" y="2840038"/>
            <a:ext cx="8296275" cy="2890838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7" name="Freeform 19"/>
          <p:cNvSpPr>
            <a:spLocks/>
          </p:cNvSpPr>
          <p:nvPr/>
        </p:nvSpPr>
        <p:spPr bwMode="auto">
          <a:xfrm>
            <a:off x="612775" y="3225800"/>
            <a:ext cx="8264525" cy="2320925"/>
          </a:xfrm>
          <a:custGeom>
            <a:avLst/>
            <a:gdLst/>
            <a:ahLst/>
            <a:cxnLst>
              <a:cxn ang="0">
                <a:pos x="59" y="209"/>
              </a:cxn>
              <a:cxn ang="0">
                <a:pos x="148" y="128"/>
              </a:cxn>
              <a:cxn ang="0">
                <a:pos x="228" y="0"/>
              </a:cxn>
              <a:cxn ang="0">
                <a:pos x="317" y="128"/>
              </a:cxn>
              <a:cxn ang="0">
                <a:pos x="396" y="163"/>
              </a:cxn>
              <a:cxn ang="0">
                <a:pos x="475" y="371"/>
              </a:cxn>
              <a:cxn ang="0">
                <a:pos x="564" y="371"/>
              </a:cxn>
              <a:cxn ang="0">
                <a:pos x="643" y="406"/>
              </a:cxn>
              <a:cxn ang="0">
                <a:pos x="732" y="371"/>
              </a:cxn>
              <a:cxn ang="0">
                <a:pos x="812" y="371"/>
              </a:cxn>
              <a:cxn ang="0">
                <a:pos x="901" y="163"/>
              </a:cxn>
              <a:cxn ang="0">
                <a:pos x="980" y="244"/>
              </a:cxn>
              <a:cxn ang="0">
                <a:pos x="1059" y="290"/>
              </a:cxn>
              <a:cxn ang="0">
                <a:pos x="1148" y="290"/>
              </a:cxn>
              <a:cxn ang="0">
                <a:pos x="1227" y="47"/>
              </a:cxn>
              <a:cxn ang="0">
                <a:pos x="1316" y="325"/>
              </a:cxn>
              <a:cxn ang="0">
                <a:pos x="1395" y="128"/>
              </a:cxn>
              <a:cxn ang="0">
                <a:pos x="1485" y="290"/>
              </a:cxn>
              <a:cxn ang="0">
                <a:pos x="1564" y="325"/>
              </a:cxn>
              <a:cxn ang="0">
                <a:pos x="1653" y="325"/>
              </a:cxn>
              <a:cxn ang="0">
                <a:pos x="1732" y="371"/>
              </a:cxn>
              <a:cxn ang="0">
                <a:pos x="1811" y="487"/>
              </a:cxn>
              <a:cxn ang="0">
                <a:pos x="1900" y="487"/>
              </a:cxn>
              <a:cxn ang="0">
                <a:pos x="1979" y="615"/>
              </a:cxn>
              <a:cxn ang="0">
                <a:pos x="2068" y="406"/>
              </a:cxn>
              <a:cxn ang="0">
                <a:pos x="2148" y="406"/>
              </a:cxn>
              <a:cxn ang="0">
                <a:pos x="2237" y="487"/>
              </a:cxn>
              <a:cxn ang="0">
                <a:pos x="2316" y="569"/>
              </a:cxn>
              <a:cxn ang="0">
                <a:pos x="2395" y="650"/>
              </a:cxn>
              <a:cxn ang="0">
                <a:pos x="2484" y="696"/>
              </a:cxn>
              <a:cxn ang="0">
                <a:pos x="2563" y="731"/>
              </a:cxn>
              <a:cxn ang="0">
                <a:pos x="2652" y="650"/>
              </a:cxn>
              <a:cxn ang="0">
                <a:pos x="2732" y="615"/>
              </a:cxn>
              <a:cxn ang="0">
                <a:pos x="2821" y="731"/>
              </a:cxn>
              <a:cxn ang="0">
                <a:pos x="2900" y="778"/>
              </a:cxn>
              <a:cxn ang="0">
                <a:pos x="2979" y="812"/>
              </a:cxn>
              <a:cxn ang="0">
                <a:pos x="3068" y="778"/>
              </a:cxn>
              <a:cxn ang="0">
                <a:pos x="3147" y="696"/>
              </a:cxn>
              <a:cxn ang="0">
                <a:pos x="3236" y="615"/>
              </a:cxn>
              <a:cxn ang="0">
                <a:pos x="3315" y="650"/>
              </a:cxn>
              <a:cxn ang="0">
                <a:pos x="3405" y="812"/>
              </a:cxn>
              <a:cxn ang="0">
                <a:pos x="3484" y="975"/>
              </a:cxn>
              <a:cxn ang="0">
                <a:pos x="3563" y="940"/>
              </a:cxn>
              <a:cxn ang="0">
                <a:pos x="3652" y="859"/>
              </a:cxn>
              <a:cxn ang="0">
                <a:pos x="3731" y="1102"/>
              </a:cxn>
              <a:cxn ang="0">
                <a:pos x="3820" y="1137"/>
              </a:cxn>
              <a:cxn ang="0">
                <a:pos x="3899" y="1102"/>
              </a:cxn>
              <a:cxn ang="0">
                <a:pos x="3988" y="1218"/>
              </a:cxn>
              <a:cxn ang="0">
                <a:pos x="4068" y="1184"/>
              </a:cxn>
              <a:cxn ang="0">
                <a:pos x="4157" y="1381"/>
              </a:cxn>
              <a:cxn ang="0">
                <a:pos x="4236" y="1381"/>
              </a:cxn>
              <a:cxn ang="0">
                <a:pos x="4315" y="1265"/>
              </a:cxn>
              <a:cxn ang="0">
                <a:pos x="4404" y="1184"/>
              </a:cxn>
              <a:cxn ang="0">
                <a:pos x="4483" y="1218"/>
              </a:cxn>
              <a:cxn ang="0">
                <a:pos x="4572" y="1381"/>
              </a:cxn>
              <a:cxn ang="0">
                <a:pos x="4652" y="1300"/>
              </a:cxn>
              <a:cxn ang="0">
                <a:pos x="4741" y="1056"/>
              </a:cxn>
              <a:cxn ang="0">
                <a:pos x="4820" y="615"/>
              </a:cxn>
              <a:cxn ang="0">
                <a:pos x="4899" y="975"/>
              </a:cxn>
              <a:cxn ang="0">
                <a:pos x="4988" y="1346"/>
              </a:cxn>
              <a:cxn ang="0">
                <a:pos x="5067" y="1381"/>
              </a:cxn>
              <a:cxn ang="0">
                <a:pos x="5156" y="1300"/>
              </a:cxn>
            </a:cxnLst>
            <a:rect l="0" t="0" r="r" b="b"/>
            <a:pathLst>
              <a:path w="5206" h="1462">
                <a:moveTo>
                  <a:pt x="0" y="81"/>
                </a:moveTo>
                <a:lnTo>
                  <a:pt x="10" y="81"/>
                </a:lnTo>
                <a:lnTo>
                  <a:pt x="30" y="128"/>
                </a:lnTo>
                <a:lnTo>
                  <a:pt x="49" y="128"/>
                </a:lnTo>
                <a:lnTo>
                  <a:pt x="59" y="209"/>
                </a:lnTo>
                <a:lnTo>
                  <a:pt x="79" y="81"/>
                </a:lnTo>
                <a:lnTo>
                  <a:pt x="99" y="128"/>
                </a:lnTo>
                <a:lnTo>
                  <a:pt x="109" y="209"/>
                </a:lnTo>
                <a:lnTo>
                  <a:pt x="129" y="209"/>
                </a:lnTo>
                <a:lnTo>
                  <a:pt x="148" y="128"/>
                </a:lnTo>
                <a:lnTo>
                  <a:pt x="158" y="209"/>
                </a:lnTo>
                <a:lnTo>
                  <a:pt x="178" y="163"/>
                </a:lnTo>
                <a:lnTo>
                  <a:pt x="198" y="244"/>
                </a:lnTo>
                <a:lnTo>
                  <a:pt x="208" y="128"/>
                </a:lnTo>
                <a:lnTo>
                  <a:pt x="228" y="0"/>
                </a:lnTo>
                <a:lnTo>
                  <a:pt x="247" y="81"/>
                </a:lnTo>
                <a:lnTo>
                  <a:pt x="257" y="81"/>
                </a:lnTo>
                <a:lnTo>
                  <a:pt x="277" y="128"/>
                </a:lnTo>
                <a:lnTo>
                  <a:pt x="297" y="128"/>
                </a:lnTo>
                <a:lnTo>
                  <a:pt x="317" y="128"/>
                </a:lnTo>
                <a:lnTo>
                  <a:pt x="327" y="325"/>
                </a:lnTo>
                <a:lnTo>
                  <a:pt x="346" y="209"/>
                </a:lnTo>
                <a:lnTo>
                  <a:pt x="366" y="209"/>
                </a:lnTo>
                <a:lnTo>
                  <a:pt x="376" y="406"/>
                </a:lnTo>
                <a:lnTo>
                  <a:pt x="396" y="163"/>
                </a:lnTo>
                <a:lnTo>
                  <a:pt x="416" y="406"/>
                </a:lnTo>
                <a:lnTo>
                  <a:pt x="426" y="371"/>
                </a:lnTo>
                <a:lnTo>
                  <a:pt x="445" y="371"/>
                </a:lnTo>
                <a:lnTo>
                  <a:pt x="465" y="325"/>
                </a:lnTo>
                <a:lnTo>
                  <a:pt x="475" y="371"/>
                </a:lnTo>
                <a:lnTo>
                  <a:pt x="495" y="406"/>
                </a:lnTo>
                <a:lnTo>
                  <a:pt x="515" y="406"/>
                </a:lnTo>
                <a:lnTo>
                  <a:pt x="525" y="453"/>
                </a:lnTo>
                <a:lnTo>
                  <a:pt x="544" y="406"/>
                </a:lnTo>
                <a:lnTo>
                  <a:pt x="564" y="371"/>
                </a:lnTo>
                <a:lnTo>
                  <a:pt x="584" y="371"/>
                </a:lnTo>
                <a:lnTo>
                  <a:pt x="594" y="325"/>
                </a:lnTo>
                <a:lnTo>
                  <a:pt x="614" y="371"/>
                </a:lnTo>
                <a:lnTo>
                  <a:pt x="633" y="406"/>
                </a:lnTo>
                <a:lnTo>
                  <a:pt x="643" y="406"/>
                </a:lnTo>
                <a:lnTo>
                  <a:pt x="663" y="406"/>
                </a:lnTo>
                <a:lnTo>
                  <a:pt x="683" y="453"/>
                </a:lnTo>
                <a:lnTo>
                  <a:pt x="693" y="406"/>
                </a:lnTo>
                <a:lnTo>
                  <a:pt x="713" y="371"/>
                </a:lnTo>
                <a:lnTo>
                  <a:pt x="732" y="371"/>
                </a:lnTo>
                <a:lnTo>
                  <a:pt x="742" y="453"/>
                </a:lnTo>
                <a:lnTo>
                  <a:pt x="762" y="453"/>
                </a:lnTo>
                <a:lnTo>
                  <a:pt x="782" y="487"/>
                </a:lnTo>
                <a:lnTo>
                  <a:pt x="792" y="487"/>
                </a:lnTo>
                <a:lnTo>
                  <a:pt x="812" y="371"/>
                </a:lnTo>
                <a:lnTo>
                  <a:pt x="831" y="325"/>
                </a:lnTo>
                <a:lnTo>
                  <a:pt x="851" y="371"/>
                </a:lnTo>
                <a:lnTo>
                  <a:pt x="861" y="325"/>
                </a:lnTo>
                <a:lnTo>
                  <a:pt x="881" y="244"/>
                </a:lnTo>
                <a:lnTo>
                  <a:pt x="901" y="163"/>
                </a:lnTo>
                <a:lnTo>
                  <a:pt x="910" y="244"/>
                </a:lnTo>
                <a:lnTo>
                  <a:pt x="930" y="244"/>
                </a:lnTo>
                <a:lnTo>
                  <a:pt x="950" y="163"/>
                </a:lnTo>
                <a:lnTo>
                  <a:pt x="960" y="209"/>
                </a:lnTo>
                <a:lnTo>
                  <a:pt x="980" y="244"/>
                </a:lnTo>
                <a:lnTo>
                  <a:pt x="1000" y="244"/>
                </a:lnTo>
                <a:lnTo>
                  <a:pt x="1009" y="325"/>
                </a:lnTo>
                <a:lnTo>
                  <a:pt x="1029" y="371"/>
                </a:lnTo>
                <a:lnTo>
                  <a:pt x="1049" y="244"/>
                </a:lnTo>
                <a:lnTo>
                  <a:pt x="1059" y="290"/>
                </a:lnTo>
                <a:lnTo>
                  <a:pt x="1079" y="325"/>
                </a:lnTo>
                <a:lnTo>
                  <a:pt x="1099" y="244"/>
                </a:lnTo>
                <a:lnTo>
                  <a:pt x="1118" y="325"/>
                </a:lnTo>
                <a:lnTo>
                  <a:pt x="1128" y="290"/>
                </a:lnTo>
                <a:lnTo>
                  <a:pt x="1148" y="290"/>
                </a:lnTo>
                <a:lnTo>
                  <a:pt x="1168" y="209"/>
                </a:lnTo>
                <a:lnTo>
                  <a:pt x="1178" y="163"/>
                </a:lnTo>
                <a:lnTo>
                  <a:pt x="1198" y="47"/>
                </a:lnTo>
                <a:lnTo>
                  <a:pt x="1217" y="47"/>
                </a:lnTo>
                <a:lnTo>
                  <a:pt x="1227" y="47"/>
                </a:lnTo>
                <a:lnTo>
                  <a:pt x="1247" y="209"/>
                </a:lnTo>
                <a:lnTo>
                  <a:pt x="1267" y="290"/>
                </a:lnTo>
                <a:lnTo>
                  <a:pt x="1277" y="290"/>
                </a:lnTo>
                <a:lnTo>
                  <a:pt x="1296" y="325"/>
                </a:lnTo>
                <a:lnTo>
                  <a:pt x="1316" y="325"/>
                </a:lnTo>
                <a:lnTo>
                  <a:pt x="1326" y="325"/>
                </a:lnTo>
                <a:lnTo>
                  <a:pt x="1346" y="325"/>
                </a:lnTo>
                <a:lnTo>
                  <a:pt x="1366" y="325"/>
                </a:lnTo>
                <a:lnTo>
                  <a:pt x="1386" y="209"/>
                </a:lnTo>
                <a:lnTo>
                  <a:pt x="1395" y="128"/>
                </a:lnTo>
                <a:lnTo>
                  <a:pt x="1415" y="163"/>
                </a:lnTo>
                <a:lnTo>
                  <a:pt x="1435" y="244"/>
                </a:lnTo>
                <a:lnTo>
                  <a:pt x="1445" y="244"/>
                </a:lnTo>
                <a:lnTo>
                  <a:pt x="1465" y="290"/>
                </a:lnTo>
                <a:lnTo>
                  <a:pt x="1485" y="290"/>
                </a:lnTo>
                <a:lnTo>
                  <a:pt x="1494" y="325"/>
                </a:lnTo>
                <a:lnTo>
                  <a:pt x="1514" y="244"/>
                </a:lnTo>
                <a:lnTo>
                  <a:pt x="1534" y="325"/>
                </a:lnTo>
                <a:lnTo>
                  <a:pt x="1544" y="290"/>
                </a:lnTo>
                <a:lnTo>
                  <a:pt x="1564" y="325"/>
                </a:lnTo>
                <a:lnTo>
                  <a:pt x="1583" y="325"/>
                </a:lnTo>
                <a:lnTo>
                  <a:pt x="1593" y="371"/>
                </a:lnTo>
                <a:lnTo>
                  <a:pt x="1613" y="371"/>
                </a:lnTo>
                <a:lnTo>
                  <a:pt x="1633" y="290"/>
                </a:lnTo>
                <a:lnTo>
                  <a:pt x="1653" y="325"/>
                </a:lnTo>
                <a:lnTo>
                  <a:pt x="1663" y="406"/>
                </a:lnTo>
                <a:lnTo>
                  <a:pt x="1682" y="371"/>
                </a:lnTo>
                <a:lnTo>
                  <a:pt x="1702" y="371"/>
                </a:lnTo>
                <a:lnTo>
                  <a:pt x="1712" y="371"/>
                </a:lnTo>
                <a:lnTo>
                  <a:pt x="1732" y="371"/>
                </a:lnTo>
                <a:lnTo>
                  <a:pt x="1752" y="453"/>
                </a:lnTo>
                <a:lnTo>
                  <a:pt x="1762" y="406"/>
                </a:lnTo>
                <a:lnTo>
                  <a:pt x="1781" y="371"/>
                </a:lnTo>
                <a:lnTo>
                  <a:pt x="1801" y="487"/>
                </a:lnTo>
                <a:lnTo>
                  <a:pt x="1811" y="487"/>
                </a:lnTo>
                <a:lnTo>
                  <a:pt x="1831" y="534"/>
                </a:lnTo>
                <a:lnTo>
                  <a:pt x="1851" y="534"/>
                </a:lnTo>
                <a:lnTo>
                  <a:pt x="1861" y="487"/>
                </a:lnTo>
                <a:lnTo>
                  <a:pt x="1880" y="487"/>
                </a:lnTo>
                <a:lnTo>
                  <a:pt x="1900" y="487"/>
                </a:lnTo>
                <a:lnTo>
                  <a:pt x="1910" y="534"/>
                </a:lnTo>
                <a:lnTo>
                  <a:pt x="1930" y="487"/>
                </a:lnTo>
                <a:lnTo>
                  <a:pt x="1950" y="569"/>
                </a:lnTo>
                <a:lnTo>
                  <a:pt x="1969" y="534"/>
                </a:lnTo>
                <a:lnTo>
                  <a:pt x="1979" y="615"/>
                </a:lnTo>
                <a:lnTo>
                  <a:pt x="1999" y="569"/>
                </a:lnTo>
                <a:lnTo>
                  <a:pt x="2019" y="534"/>
                </a:lnTo>
                <a:lnTo>
                  <a:pt x="2029" y="406"/>
                </a:lnTo>
                <a:lnTo>
                  <a:pt x="2049" y="453"/>
                </a:lnTo>
                <a:lnTo>
                  <a:pt x="2068" y="406"/>
                </a:lnTo>
                <a:lnTo>
                  <a:pt x="2078" y="453"/>
                </a:lnTo>
                <a:lnTo>
                  <a:pt x="2098" y="406"/>
                </a:lnTo>
                <a:lnTo>
                  <a:pt x="2118" y="453"/>
                </a:lnTo>
                <a:lnTo>
                  <a:pt x="2128" y="453"/>
                </a:lnTo>
                <a:lnTo>
                  <a:pt x="2148" y="406"/>
                </a:lnTo>
                <a:lnTo>
                  <a:pt x="2167" y="453"/>
                </a:lnTo>
                <a:lnTo>
                  <a:pt x="2177" y="569"/>
                </a:lnTo>
                <a:lnTo>
                  <a:pt x="2197" y="371"/>
                </a:lnTo>
                <a:lnTo>
                  <a:pt x="2217" y="371"/>
                </a:lnTo>
                <a:lnTo>
                  <a:pt x="2237" y="487"/>
                </a:lnTo>
                <a:lnTo>
                  <a:pt x="2247" y="534"/>
                </a:lnTo>
                <a:lnTo>
                  <a:pt x="2266" y="569"/>
                </a:lnTo>
                <a:lnTo>
                  <a:pt x="2286" y="615"/>
                </a:lnTo>
                <a:lnTo>
                  <a:pt x="2296" y="569"/>
                </a:lnTo>
                <a:lnTo>
                  <a:pt x="2316" y="569"/>
                </a:lnTo>
                <a:lnTo>
                  <a:pt x="2336" y="615"/>
                </a:lnTo>
                <a:lnTo>
                  <a:pt x="2346" y="615"/>
                </a:lnTo>
                <a:lnTo>
                  <a:pt x="2365" y="650"/>
                </a:lnTo>
                <a:lnTo>
                  <a:pt x="2385" y="650"/>
                </a:lnTo>
                <a:lnTo>
                  <a:pt x="2395" y="650"/>
                </a:lnTo>
                <a:lnTo>
                  <a:pt x="2415" y="731"/>
                </a:lnTo>
                <a:lnTo>
                  <a:pt x="2435" y="778"/>
                </a:lnTo>
                <a:lnTo>
                  <a:pt x="2445" y="696"/>
                </a:lnTo>
                <a:lnTo>
                  <a:pt x="2464" y="650"/>
                </a:lnTo>
                <a:lnTo>
                  <a:pt x="2484" y="696"/>
                </a:lnTo>
                <a:lnTo>
                  <a:pt x="2504" y="731"/>
                </a:lnTo>
                <a:lnTo>
                  <a:pt x="2514" y="731"/>
                </a:lnTo>
                <a:lnTo>
                  <a:pt x="2534" y="731"/>
                </a:lnTo>
                <a:lnTo>
                  <a:pt x="2553" y="696"/>
                </a:lnTo>
                <a:lnTo>
                  <a:pt x="2563" y="731"/>
                </a:lnTo>
                <a:lnTo>
                  <a:pt x="2583" y="696"/>
                </a:lnTo>
                <a:lnTo>
                  <a:pt x="2603" y="650"/>
                </a:lnTo>
                <a:lnTo>
                  <a:pt x="2613" y="696"/>
                </a:lnTo>
                <a:lnTo>
                  <a:pt x="2633" y="650"/>
                </a:lnTo>
                <a:lnTo>
                  <a:pt x="2652" y="650"/>
                </a:lnTo>
                <a:lnTo>
                  <a:pt x="2662" y="650"/>
                </a:lnTo>
                <a:lnTo>
                  <a:pt x="2682" y="615"/>
                </a:lnTo>
                <a:lnTo>
                  <a:pt x="2702" y="569"/>
                </a:lnTo>
                <a:lnTo>
                  <a:pt x="2712" y="569"/>
                </a:lnTo>
                <a:lnTo>
                  <a:pt x="2732" y="615"/>
                </a:lnTo>
                <a:lnTo>
                  <a:pt x="2751" y="650"/>
                </a:lnTo>
                <a:lnTo>
                  <a:pt x="2771" y="650"/>
                </a:lnTo>
                <a:lnTo>
                  <a:pt x="2781" y="696"/>
                </a:lnTo>
                <a:lnTo>
                  <a:pt x="2801" y="696"/>
                </a:lnTo>
                <a:lnTo>
                  <a:pt x="2821" y="731"/>
                </a:lnTo>
                <a:lnTo>
                  <a:pt x="2830" y="696"/>
                </a:lnTo>
                <a:lnTo>
                  <a:pt x="2850" y="696"/>
                </a:lnTo>
                <a:lnTo>
                  <a:pt x="2870" y="778"/>
                </a:lnTo>
                <a:lnTo>
                  <a:pt x="2880" y="778"/>
                </a:lnTo>
                <a:lnTo>
                  <a:pt x="2900" y="778"/>
                </a:lnTo>
                <a:lnTo>
                  <a:pt x="2920" y="812"/>
                </a:lnTo>
                <a:lnTo>
                  <a:pt x="2929" y="812"/>
                </a:lnTo>
                <a:lnTo>
                  <a:pt x="2949" y="812"/>
                </a:lnTo>
                <a:lnTo>
                  <a:pt x="2969" y="812"/>
                </a:lnTo>
                <a:lnTo>
                  <a:pt x="2979" y="812"/>
                </a:lnTo>
                <a:lnTo>
                  <a:pt x="2999" y="859"/>
                </a:lnTo>
                <a:lnTo>
                  <a:pt x="3019" y="778"/>
                </a:lnTo>
                <a:lnTo>
                  <a:pt x="3038" y="812"/>
                </a:lnTo>
                <a:lnTo>
                  <a:pt x="3048" y="812"/>
                </a:lnTo>
                <a:lnTo>
                  <a:pt x="3068" y="778"/>
                </a:lnTo>
                <a:lnTo>
                  <a:pt x="3088" y="778"/>
                </a:lnTo>
                <a:lnTo>
                  <a:pt x="3098" y="731"/>
                </a:lnTo>
                <a:lnTo>
                  <a:pt x="3118" y="696"/>
                </a:lnTo>
                <a:lnTo>
                  <a:pt x="3137" y="778"/>
                </a:lnTo>
                <a:lnTo>
                  <a:pt x="3147" y="696"/>
                </a:lnTo>
                <a:lnTo>
                  <a:pt x="3167" y="615"/>
                </a:lnTo>
                <a:lnTo>
                  <a:pt x="3187" y="696"/>
                </a:lnTo>
                <a:lnTo>
                  <a:pt x="3197" y="615"/>
                </a:lnTo>
                <a:lnTo>
                  <a:pt x="3216" y="696"/>
                </a:lnTo>
                <a:lnTo>
                  <a:pt x="3236" y="615"/>
                </a:lnTo>
                <a:lnTo>
                  <a:pt x="3246" y="569"/>
                </a:lnTo>
                <a:lnTo>
                  <a:pt x="3266" y="650"/>
                </a:lnTo>
                <a:lnTo>
                  <a:pt x="3286" y="615"/>
                </a:lnTo>
                <a:lnTo>
                  <a:pt x="3306" y="650"/>
                </a:lnTo>
                <a:lnTo>
                  <a:pt x="3315" y="650"/>
                </a:lnTo>
                <a:lnTo>
                  <a:pt x="3335" y="615"/>
                </a:lnTo>
                <a:lnTo>
                  <a:pt x="3355" y="778"/>
                </a:lnTo>
                <a:lnTo>
                  <a:pt x="3365" y="778"/>
                </a:lnTo>
                <a:lnTo>
                  <a:pt x="3385" y="812"/>
                </a:lnTo>
                <a:lnTo>
                  <a:pt x="3405" y="812"/>
                </a:lnTo>
                <a:lnTo>
                  <a:pt x="3414" y="859"/>
                </a:lnTo>
                <a:lnTo>
                  <a:pt x="3434" y="894"/>
                </a:lnTo>
                <a:lnTo>
                  <a:pt x="3454" y="975"/>
                </a:lnTo>
                <a:lnTo>
                  <a:pt x="3464" y="975"/>
                </a:lnTo>
                <a:lnTo>
                  <a:pt x="3484" y="975"/>
                </a:lnTo>
                <a:lnTo>
                  <a:pt x="3503" y="940"/>
                </a:lnTo>
                <a:lnTo>
                  <a:pt x="3513" y="1021"/>
                </a:lnTo>
                <a:lnTo>
                  <a:pt x="3533" y="940"/>
                </a:lnTo>
                <a:lnTo>
                  <a:pt x="3553" y="940"/>
                </a:lnTo>
                <a:lnTo>
                  <a:pt x="3563" y="940"/>
                </a:lnTo>
                <a:lnTo>
                  <a:pt x="3583" y="894"/>
                </a:lnTo>
                <a:lnTo>
                  <a:pt x="3602" y="940"/>
                </a:lnTo>
                <a:lnTo>
                  <a:pt x="3622" y="894"/>
                </a:lnTo>
                <a:lnTo>
                  <a:pt x="3632" y="975"/>
                </a:lnTo>
                <a:lnTo>
                  <a:pt x="3652" y="859"/>
                </a:lnTo>
                <a:lnTo>
                  <a:pt x="3672" y="894"/>
                </a:lnTo>
                <a:lnTo>
                  <a:pt x="3682" y="975"/>
                </a:lnTo>
                <a:lnTo>
                  <a:pt x="3701" y="1056"/>
                </a:lnTo>
                <a:lnTo>
                  <a:pt x="3721" y="1102"/>
                </a:lnTo>
                <a:lnTo>
                  <a:pt x="3731" y="1102"/>
                </a:lnTo>
                <a:lnTo>
                  <a:pt x="3751" y="1102"/>
                </a:lnTo>
                <a:lnTo>
                  <a:pt x="3771" y="1137"/>
                </a:lnTo>
                <a:lnTo>
                  <a:pt x="3781" y="1137"/>
                </a:lnTo>
                <a:lnTo>
                  <a:pt x="3800" y="1137"/>
                </a:lnTo>
                <a:lnTo>
                  <a:pt x="3820" y="1137"/>
                </a:lnTo>
                <a:lnTo>
                  <a:pt x="3830" y="1265"/>
                </a:lnTo>
                <a:lnTo>
                  <a:pt x="3850" y="1184"/>
                </a:lnTo>
                <a:lnTo>
                  <a:pt x="3870" y="1184"/>
                </a:lnTo>
                <a:lnTo>
                  <a:pt x="3889" y="1137"/>
                </a:lnTo>
                <a:lnTo>
                  <a:pt x="3899" y="1102"/>
                </a:lnTo>
                <a:lnTo>
                  <a:pt x="3919" y="1137"/>
                </a:lnTo>
                <a:lnTo>
                  <a:pt x="3939" y="1137"/>
                </a:lnTo>
                <a:lnTo>
                  <a:pt x="3949" y="1184"/>
                </a:lnTo>
                <a:lnTo>
                  <a:pt x="3969" y="1184"/>
                </a:lnTo>
                <a:lnTo>
                  <a:pt x="3988" y="1218"/>
                </a:lnTo>
                <a:lnTo>
                  <a:pt x="3998" y="1218"/>
                </a:lnTo>
                <a:lnTo>
                  <a:pt x="4018" y="1184"/>
                </a:lnTo>
                <a:lnTo>
                  <a:pt x="4038" y="1184"/>
                </a:lnTo>
                <a:lnTo>
                  <a:pt x="4048" y="1218"/>
                </a:lnTo>
                <a:lnTo>
                  <a:pt x="4068" y="1184"/>
                </a:lnTo>
                <a:lnTo>
                  <a:pt x="4087" y="1265"/>
                </a:lnTo>
                <a:lnTo>
                  <a:pt x="4097" y="1300"/>
                </a:lnTo>
                <a:lnTo>
                  <a:pt x="4117" y="1346"/>
                </a:lnTo>
                <a:lnTo>
                  <a:pt x="4137" y="1381"/>
                </a:lnTo>
                <a:lnTo>
                  <a:pt x="4157" y="1381"/>
                </a:lnTo>
                <a:lnTo>
                  <a:pt x="4167" y="1381"/>
                </a:lnTo>
                <a:lnTo>
                  <a:pt x="4186" y="1381"/>
                </a:lnTo>
                <a:lnTo>
                  <a:pt x="4206" y="1427"/>
                </a:lnTo>
                <a:lnTo>
                  <a:pt x="4216" y="1381"/>
                </a:lnTo>
                <a:lnTo>
                  <a:pt x="4236" y="1381"/>
                </a:lnTo>
                <a:lnTo>
                  <a:pt x="4256" y="1346"/>
                </a:lnTo>
                <a:lnTo>
                  <a:pt x="4266" y="1346"/>
                </a:lnTo>
                <a:lnTo>
                  <a:pt x="4285" y="1300"/>
                </a:lnTo>
                <a:lnTo>
                  <a:pt x="4305" y="1265"/>
                </a:lnTo>
                <a:lnTo>
                  <a:pt x="4315" y="1265"/>
                </a:lnTo>
                <a:lnTo>
                  <a:pt x="4335" y="1137"/>
                </a:lnTo>
                <a:lnTo>
                  <a:pt x="4355" y="1137"/>
                </a:lnTo>
                <a:lnTo>
                  <a:pt x="4365" y="1137"/>
                </a:lnTo>
                <a:lnTo>
                  <a:pt x="4384" y="1265"/>
                </a:lnTo>
                <a:lnTo>
                  <a:pt x="4404" y="1184"/>
                </a:lnTo>
                <a:lnTo>
                  <a:pt x="4424" y="1184"/>
                </a:lnTo>
                <a:lnTo>
                  <a:pt x="4434" y="1265"/>
                </a:lnTo>
                <a:lnTo>
                  <a:pt x="4454" y="1265"/>
                </a:lnTo>
                <a:lnTo>
                  <a:pt x="4473" y="1265"/>
                </a:lnTo>
                <a:lnTo>
                  <a:pt x="4483" y="1218"/>
                </a:lnTo>
                <a:lnTo>
                  <a:pt x="4503" y="1218"/>
                </a:lnTo>
                <a:lnTo>
                  <a:pt x="4523" y="1218"/>
                </a:lnTo>
                <a:lnTo>
                  <a:pt x="4533" y="1218"/>
                </a:lnTo>
                <a:lnTo>
                  <a:pt x="4553" y="1265"/>
                </a:lnTo>
                <a:lnTo>
                  <a:pt x="4572" y="1381"/>
                </a:lnTo>
                <a:lnTo>
                  <a:pt x="4582" y="1300"/>
                </a:lnTo>
                <a:lnTo>
                  <a:pt x="4602" y="1300"/>
                </a:lnTo>
                <a:lnTo>
                  <a:pt x="4622" y="1218"/>
                </a:lnTo>
                <a:lnTo>
                  <a:pt x="4632" y="1265"/>
                </a:lnTo>
                <a:lnTo>
                  <a:pt x="4652" y="1300"/>
                </a:lnTo>
                <a:lnTo>
                  <a:pt x="4671" y="1346"/>
                </a:lnTo>
                <a:lnTo>
                  <a:pt x="4691" y="1346"/>
                </a:lnTo>
                <a:lnTo>
                  <a:pt x="4701" y="1300"/>
                </a:lnTo>
                <a:lnTo>
                  <a:pt x="4721" y="1184"/>
                </a:lnTo>
                <a:lnTo>
                  <a:pt x="4741" y="1056"/>
                </a:lnTo>
                <a:lnTo>
                  <a:pt x="4750" y="894"/>
                </a:lnTo>
                <a:lnTo>
                  <a:pt x="4770" y="615"/>
                </a:lnTo>
                <a:lnTo>
                  <a:pt x="4790" y="534"/>
                </a:lnTo>
                <a:lnTo>
                  <a:pt x="4800" y="534"/>
                </a:lnTo>
                <a:lnTo>
                  <a:pt x="4820" y="615"/>
                </a:lnTo>
                <a:lnTo>
                  <a:pt x="4840" y="615"/>
                </a:lnTo>
                <a:lnTo>
                  <a:pt x="4849" y="650"/>
                </a:lnTo>
                <a:lnTo>
                  <a:pt x="4869" y="731"/>
                </a:lnTo>
                <a:lnTo>
                  <a:pt x="4889" y="894"/>
                </a:lnTo>
                <a:lnTo>
                  <a:pt x="4899" y="975"/>
                </a:lnTo>
                <a:lnTo>
                  <a:pt x="4919" y="1102"/>
                </a:lnTo>
                <a:lnTo>
                  <a:pt x="4939" y="1137"/>
                </a:lnTo>
                <a:lnTo>
                  <a:pt x="4958" y="1184"/>
                </a:lnTo>
                <a:lnTo>
                  <a:pt x="4968" y="1300"/>
                </a:lnTo>
                <a:lnTo>
                  <a:pt x="4988" y="1346"/>
                </a:lnTo>
                <a:lnTo>
                  <a:pt x="5008" y="1381"/>
                </a:lnTo>
                <a:lnTo>
                  <a:pt x="5018" y="1346"/>
                </a:lnTo>
                <a:lnTo>
                  <a:pt x="5038" y="1462"/>
                </a:lnTo>
                <a:lnTo>
                  <a:pt x="5057" y="1462"/>
                </a:lnTo>
                <a:lnTo>
                  <a:pt x="5067" y="1381"/>
                </a:lnTo>
                <a:lnTo>
                  <a:pt x="5087" y="1346"/>
                </a:lnTo>
                <a:lnTo>
                  <a:pt x="5107" y="1346"/>
                </a:lnTo>
                <a:lnTo>
                  <a:pt x="5117" y="1300"/>
                </a:lnTo>
                <a:lnTo>
                  <a:pt x="5136" y="1265"/>
                </a:lnTo>
                <a:lnTo>
                  <a:pt x="5156" y="1300"/>
                </a:lnTo>
                <a:lnTo>
                  <a:pt x="5166" y="1381"/>
                </a:lnTo>
                <a:lnTo>
                  <a:pt x="5186" y="1381"/>
                </a:lnTo>
                <a:lnTo>
                  <a:pt x="5206" y="1462"/>
                </a:lnTo>
              </a:path>
            </a:pathLst>
          </a:custGeom>
          <a:noFill/>
          <a:ln w="3810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 rot="18900000">
            <a:off x="3746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 rot="18900000">
            <a:off x="7048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0" name="Rectangle 22"/>
          <p:cNvSpPr>
            <a:spLocks noChangeArrowheads="1"/>
          </p:cNvSpPr>
          <p:nvPr/>
        </p:nvSpPr>
        <p:spPr bwMode="auto">
          <a:xfrm rot="18900000">
            <a:off x="101917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 rot="18900000">
            <a:off x="133191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 rot="18900000">
            <a:off x="164623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 rot="18900000">
            <a:off x="19605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 rot="18900000">
            <a:off x="22907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 rot="18900000">
            <a:off x="260508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6" name="Rectangle 28"/>
          <p:cNvSpPr>
            <a:spLocks noChangeArrowheads="1"/>
          </p:cNvSpPr>
          <p:nvPr/>
        </p:nvSpPr>
        <p:spPr bwMode="auto">
          <a:xfrm rot="18900000">
            <a:off x="291941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 rot="18900000">
            <a:off x="323373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 rot="18900000">
            <a:off x="35480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1995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 rot="18900000">
            <a:off x="387826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 rot="18900000">
            <a:off x="419258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 rot="18900000">
            <a:off x="4506913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 rot="18900000">
            <a:off x="4821238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 rot="18900000">
            <a:off x="51498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 rot="18900000">
            <a:off x="546417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 rot="18900000">
            <a:off x="577850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 rot="18900000">
            <a:off x="609282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7" name="Rectangle 39"/>
          <p:cNvSpPr>
            <a:spLocks noChangeArrowheads="1"/>
          </p:cNvSpPr>
          <p:nvPr/>
        </p:nvSpPr>
        <p:spPr bwMode="auto">
          <a:xfrm rot="18900000">
            <a:off x="64071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8" name="Rectangle 40"/>
          <p:cNvSpPr>
            <a:spLocks noChangeArrowheads="1"/>
          </p:cNvSpPr>
          <p:nvPr/>
        </p:nvSpPr>
        <p:spPr bwMode="auto">
          <a:xfrm rot="18900000">
            <a:off x="67373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9" name="Rectangle 41"/>
          <p:cNvSpPr>
            <a:spLocks noChangeArrowheads="1"/>
          </p:cNvSpPr>
          <p:nvPr/>
        </p:nvSpPr>
        <p:spPr bwMode="auto">
          <a:xfrm rot="18900000">
            <a:off x="705167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0" name="Rectangle 42"/>
          <p:cNvSpPr>
            <a:spLocks noChangeArrowheads="1"/>
          </p:cNvSpPr>
          <p:nvPr/>
        </p:nvSpPr>
        <p:spPr bwMode="auto">
          <a:xfrm rot="18900000">
            <a:off x="736600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1" name="Rectangle 43"/>
          <p:cNvSpPr>
            <a:spLocks noChangeArrowheads="1"/>
          </p:cNvSpPr>
          <p:nvPr/>
        </p:nvSpPr>
        <p:spPr bwMode="auto">
          <a:xfrm rot="18900000">
            <a:off x="768032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2" name="Rectangle 44"/>
          <p:cNvSpPr>
            <a:spLocks noChangeArrowheads="1"/>
          </p:cNvSpPr>
          <p:nvPr/>
        </p:nvSpPr>
        <p:spPr bwMode="auto">
          <a:xfrm rot="18900000">
            <a:off x="79946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3" name="Rectangle 45"/>
          <p:cNvSpPr>
            <a:spLocks noChangeArrowheads="1"/>
          </p:cNvSpPr>
          <p:nvPr/>
        </p:nvSpPr>
        <p:spPr bwMode="auto">
          <a:xfrm rot="18900000">
            <a:off x="8324850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4" name="Rectangle 46"/>
          <p:cNvSpPr>
            <a:spLocks noChangeArrowheads="1"/>
          </p:cNvSpPr>
          <p:nvPr/>
        </p:nvSpPr>
        <p:spPr bwMode="auto">
          <a:xfrm rot="18900000">
            <a:off x="8639175" y="5948363"/>
            <a:ext cx="377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5" name="Line 47"/>
          <p:cNvSpPr>
            <a:spLocks noChangeShapeType="1"/>
          </p:cNvSpPr>
          <p:nvPr/>
        </p:nvSpPr>
        <p:spPr bwMode="auto">
          <a:xfrm flipV="1">
            <a:off x="612775" y="2840038"/>
            <a:ext cx="1588" cy="289083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76" name="Rectangle 48"/>
          <p:cNvSpPr>
            <a:spLocks noChangeArrowheads="1"/>
          </p:cNvSpPr>
          <p:nvPr/>
        </p:nvSpPr>
        <p:spPr bwMode="auto">
          <a:xfrm>
            <a:off x="220663" y="5619750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1.20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7" name="Rectangle 49"/>
          <p:cNvSpPr>
            <a:spLocks noChangeArrowheads="1"/>
          </p:cNvSpPr>
          <p:nvPr/>
        </p:nvSpPr>
        <p:spPr bwMode="auto">
          <a:xfrm>
            <a:off x="220663" y="5307013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8" name="Rectangle 50"/>
          <p:cNvSpPr>
            <a:spLocks noChangeArrowheads="1"/>
          </p:cNvSpPr>
          <p:nvPr/>
        </p:nvSpPr>
        <p:spPr bwMode="auto">
          <a:xfrm>
            <a:off x="220663" y="4994275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1.30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79" name="Rectangle 51"/>
          <p:cNvSpPr>
            <a:spLocks noChangeArrowheads="1"/>
          </p:cNvSpPr>
          <p:nvPr/>
        </p:nvSpPr>
        <p:spPr bwMode="auto">
          <a:xfrm>
            <a:off x="220663" y="4662488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1.35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0" name="Rectangle 52"/>
          <p:cNvSpPr>
            <a:spLocks noChangeArrowheads="1"/>
          </p:cNvSpPr>
          <p:nvPr/>
        </p:nvSpPr>
        <p:spPr bwMode="auto">
          <a:xfrm>
            <a:off x="220663" y="4349750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1.40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1" name="Rectangle 53"/>
          <p:cNvSpPr>
            <a:spLocks noChangeArrowheads="1"/>
          </p:cNvSpPr>
          <p:nvPr/>
        </p:nvSpPr>
        <p:spPr bwMode="auto">
          <a:xfrm>
            <a:off x="220663" y="4017963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1.45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2" name="Rectangle 54"/>
          <p:cNvSpPr>
            <a:spLocks noChangeArrowheads="1"/>
          </p:cNvSpPr>
          <p:nvPr/>
        </p:nvSpPr>
        <p:spPr bwMode="auto">
          <a:xfrm>
            <a:off x="220663" y="3705225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1.50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3" name="Rectangle 55"/>
          <p:cNvSpPr>
            <a:spLocks noChangeArrowheads="1"/>
          </p:cNvSpPr>
          <p:nvPr/>
        </p:nvSpPr>
        <p:spPr bwMode="auto">
          <a:xfrm>
            <a:off x="220663" y="3373438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1.55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4" name="Rectangle 56"/>
          <p:cNvSpPr>
            <a:spLocks noChangeArrowheads="1"/>
          </p:cNvSpPr>
          <p:nvPr/>
        </p:nvSpPr>
        <p:spPr bwMode="auto">
          <a:xfrm>
            <a:off x="220663" y="3060700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1.60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5" name="Rectangle 57"/>
          <p:cNvSpPr>
            <a:spLocks noChangeArrowheads="1"/>
          </p:cNvSpPr>
          <p:nvPr/>
        </p:nvSpPr>
        <p:spPr bwMode="auto">
          <a:xfrm>
            <a:off x="220663" y="2728913"/>
            <a:ext cx="3302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1.65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6" name="Rectangle 58"/>
          <p:cNvSpPr>
            <a:spLocks noChangeArrowheads="1"/>
          </p:cNvSpPr>
          <p:nvPr/>
        </p:nvSpPr>
        <p:spPr bwMode="auto">
          <a:xfrm>
            <a:off x="3708400" y="6338888"/>
            <a:ext cx="2089150" cy="349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87" name="Rectangle 59"/>
          <p:cNvSpPr>
            <a:spLocks noChangeArrowheads="1"/>
          </p:cNvSpPr>
          <p:nvPr/>
        </p:nvSpPr>
        <p:spPr bwMode="auto">
          <a:xfrm>
            <a:off x="3833813" y="6411913"/>
            <a:ext cx="188595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Source:  U.S. Census Bureau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88" name="Rectangle 60"/>
          <p:cNvSpPr>
            <a:spLocks noChangeArrowheads="1"/>
          </p:cNvSpPr>
          <p:nvPr/>
        </p:nvSpPr>
        <p:spPr bwMode="auto">
          <a:xfrm>
            <a:off x="1508125" y="1973263"/>
            <a:ext cx="6708775" cy="719138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89" name="Rectangle 61"/>
          <p:cNvSpPr>
            <a:spLocks noChangeArrowheads="1"/>
          </p:cNvSpPr>
          <p:nvPr/>
        </p:nvSpPr>
        <p:spPr bwMode="auto">
          <a:xfrm>
            <a:off x="2701925" y="2047875"/>
            <a:ext cx="399097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9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U.S. Inventory to Sales Ratio, 1985-2011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90" name="Rectangle 62"/>
          <p:cNvSpPr>
            <a:spLocks noChangeArrowheads="1"/>
          </p:cNvSpPr>
          <p:nvPr/>
        </p:nvSpPr>
        <p:spPr bwMode="auto">
          <a:xfrm>
            <a:off x="1979613" y="2341563"/>
            <a:ext cx="538956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9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Months of Inventory On Hand At Existing Sales Levels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91" name="Rectangle 63"/>
          <p:cNvSpPr>
            <a:spLocks noChangeArrowheads="1"/>
          </p:cNvSpPr>
          <p:nvPr/>
        </p:nvSpPr>
        <p:spPr bwMode="auto">
          <a:xfrm>
            <a:off x="31750" y="1789113"/>
            <a:ext cx="9048750" cy="4991100"/>
          </a:xfrm>
          <a:prstGeom prst="rect">
            <a:avLst/>
          </a:prstGeom>
          <a:noFill/>
          <a:ln w="2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66" name="Straight Arrow Connector 65"/>
          <p:cNvCxnSpPr/>
          <p:nvPr/>
        </p:nvCxnSpPr>
        <p:spPr>
          <a:xfrm rot="10800000" flipV="1">
            <a:off x="609600" y="5562598"/>
            <a:ext cx="8305800" cy="1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TextBox 70"/>
          <p:cNvSpPr txBox="1"/>
          <p:nvPr/>
        </p:nvSpPr>
        <p:spPr>
          <a:xfrm>
            <a:off x="3962400" y="6248400"/>
            <a:ext cx="4267200" cy="461665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40000"/>
                </a:solidFill>
                <a:latin typeface="Arial" pitchFamily="34" charset="0"/>
                <a:cs typeface="Arial" pitchFamily="34" charset="0"/>
              </a:rPr>
              <a:t>People Are Spending Again</a:t>
            </a:r>
            <a:endParaRPr lang="en-US" b="1" dirty="0">
              <a:solidFill>
                <a:srgbClr val="04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7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8" y="1676400"/>
            <a:ext cx="9159890" cy="518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Consumers Confidence Gaining With Election Over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</a:p>
        </p:txBody>
      </p:sp>
      <p:sp>
        <p:nvSpPr>
          <p:cNvPr id="115717" name="Line 5"/>
          <p:cNvSpPr>
            <a:spLocks noChangeShapeType="1"/>
          </p:cNvSpPr>
          <p:nvPr/>
        </p:nvSpPr>
        <p:spPr bwMode="auto">
          <a:xfrm flipV="1">
            <a:off x="7772400" y="3962399"/>
            <a:ext cx="914400" cy="68579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81000" y="3429000"/>
            <a:ext cx="8610600" cy="374650"/>
            <a:chOff x="192" y="2256"/>
            <a:chExt cx="5424" cy="236"/>
          </a:xfrm>
        </p:grpSpPr>
        <p:sp>
          <p:nvSpPr>
            <p:cNvPr id="10247" name="Line 6"/>
            <p:cNvSpPr>
              <a:spLocks noChangeShapeType="1"/>
            </p:cNvSpPr>
            <p:nvPr/>
          </p:nvSpPr>
          <p:spPr bwMode="auto">
            <a:xfrm>
              <a:off x="192" y="2448"/>
              <a:ext cx="5424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8" name="Text Box 7"/>
            <p:cNvSpPr txBox="1">
              <a:spLocks noChangeArrowheads="1"/>
            </p:cNvSpPr>
            <p:nvPr/>
          </p:nvSpPr>
          <p:spPr bwMode="auto">
            <a:xfrm>
              <a:off x="2496" y="2256"/>
              <a:ext cx="1536" cy="23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dirty="0">
                  <a:solidFill>
                    <a:srgbClr val="040000"/>
                  </a:solidFill>
                  <a:latin typeface="Arial" pitchFamily="34" charset="0"/>
                  <a:cs typeface="Arial" pitchFamily="34" charset="0"/>
                </a:rPr>
                <a:t>100.0 = Normal</a:t>
              </a:r>
            </a:p>
          </p:txBody>
        </p:sp>
      </p:grp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304800" y="4165528"/>
            <a:ext cx="6705600" cy="71192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7010400" y="4267200"/>
            <a:ext cx="6858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8747760" y="3977640"/>
            <a:ext cx="167640" cy="36576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3581400" y="3124200"/>
            <a:ext cx="472440" cy="181356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nimBg="1"/>
      <p:bldP spid="9" grpId="0" animBg="1"/>
      <p:bldP spid="10" grpId="0" animBg="1"/>
      <p:bldP spid="11" grpId="0" animBg="1"/>
      <p:bldP spid="12" grpId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 Narrow" pitchFamily="34" charset="0"/>
              </a:rPr>
              <a:t>Ports On </a:t>
            </a:r>
            <a:r>
              <a:rPr lang="en-US" b="1" u="sng" dirty="0" smtClean="0">
                <a:latin typeface="Arial Narrow" pitchFamily="34" charset="0"/>
              </a:rPr>
              <a:t>West Coast Near Asia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914400" y="1752600"/>
            <a:ext cx="3100388" cy="2759075"/>
            <a:chOff x="576" y="576"/>
            <a:chExt cx="1953" cy="1738"/>
          </a:xfrm>
        </p:grpSpPr>
        <p:pic>
          <p:nvPicPr>
            <p:cNvPr id="3079" name="Picture 4" descr="C:\WINDOWS\Desktop\LAaerial_port.jpg"/>
            <p:cNvPicPr>
              <a:picLocks noChangeAspect="1" noChangeArrowheads="1"/>
            </p:cNvPicPr>
            <p:nvPr/>
          </p:nvPicPr>
          <p:blipFill>
            <a:blip r:embed="rId3" cstate="print"/>
            <a:srcRect l="13553"/>
            <a:stretch>
              <a:fillRect/>
            </a:stretch>
          </p:blipFill>
          <p:spPr bwMode="auto">
            <a:xfrm>
              <a:off x="576" y="576"/>
              <a:ext cx="1953" cy="1485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miter lim="800000"/>
              <a:headEnd/>
              <a:tailEnd/>
            </a:ln>
          </p:spPr>
        </p:pic>
        <p:sp>
          <p:nvSpPr>
            <p:cNvPr id="3080" name="Text Box 5"/>
            <p:cNvSpPr txBox="1">
              <a:spLocks noChangeArrowheads="1"/>
            </p:cNvSpPr>
            <p:nvPr/>
          </p:nvSpPr>
          <p:spPr bwMode="auto">
            <a:xfrm>
              <a:off x="672" y="2064"/>
              <a:ext cx="18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FFFF00"/>
                  </a:solidFill>
                  <a:latin typeface="Arial" pitchFamily="34" charset="0"/>
                </a:rPr>
                <a:t>Los Angeles</a:t>
              </a:r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029200" y="1828800"/>
            <a:ext cx="3067050" cy="2682875"/>
            <a:chOff x="3120" y="576"/>
            <a:chExt cx="1932" cy="1690"/>
          </a:xfrm>
        </p:grpSpPr>
        <p:pic>
          <p:nvPicPr>
            <p:cNvPr id="3077" name="Picture 3" descr="C:\WINDOWS\Desktop\Port of LB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8" y="576"/>
              <a:ext cx="1884" cy="1432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miter lim="800000"/>
              <a:headEnd/>
              <a:tailEnd/>
            </a:ln>
          </p:spPr>
        </p:pic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>
              <a:off x="3120" y="2016"/>
              <a:ext cx="18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FFFF00"/>
                  </a:solidFill>
                  <a:latin typeface="Arial" pitchFamily="34" charset="0"/>
                </a:rPr>
                <a:t>Long Beach</a:t>
              </a:r>
              <a:endParaRPr lang="en-US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AutoShape 5"/>
          <p:cNvSpPr>
            <a:spLocks noChangeAspect="1" noChangeArrowheads="1" noTextEdit="1"/>
          </p:cNvSpPr>
          <p:nvPr/>
        </p:nvSpPr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1750" y="1331913"/>
            <a:ext cx="9064625" cy="5451475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330200" y="2368550"/>
            <a:ext cx="8547100" cy="3252788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330200" y="3833813"/>
            <a:ext cx="85471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30200" y="2368550"/>
            <a:ext cx="8547100" cy="3235325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455613" y="3262313"/>
            <a:ext cx="407988" cy="571500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1100138" y="3368675"/>
            <a:ext cx="407988" cy="465138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758950" y="3154363"/>
            <a:ext cx="409575" cy="679450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2419350" y="3673475"/>
            <a:ext cx="407988" cy="160338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3079750" y="3136900"/>
            <a:ext cx="407988" cy="696913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3738563" y="3476625"/>
            <a:ext cx="409575" cy="357188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4398963" y="3011488"/>
            <a:ext cx="407988" cy="822325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5059363" y="3368675"/>
            <a:ext cx="407988" cy="465138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5718175" y="2868613"/>
            <a:ext cx="409575" cy="965200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533400" y="3028950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551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1177925" y="3136900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454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1838325" y="2922588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654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2498725" y="3440113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160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3157538" y="2903538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670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3817938" y="3243263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349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4478338" y="2779713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788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5137150" y="3136900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443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5797550" y="2636838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934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6378575" y="3820934"/>
            <a:ext cx="1901825" cy="1482725"/>
            <a:chOff x="6378575" y="3833813"/>
            <a:chExt cx="1901825" cy="1482725"/>
          </a:xfrm>
        </p:grpSpPr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6378575" y="3833813"/>
              <a:ext cx="407988" cy="179388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Rectangle 21"/>
            <p:cNvSpPr>
              <a:spLocks noChangeArrowheads="1"/>
            </p:cNvSpPr>
            <p:nvPr/>
          </p:nvSpPr>
          <p:spPr bwMode="auto">
            <a:xfrm>
              <a:off x="7038975" y="3833813"/>
              <a:ext cx="407988" cy="928688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Rectangle 22"/>
            <p:cNvSpPr>
              <a:spLocks noChangeArrowheads="1"/>
            </p:cNvSpPr>
            <p:nvPr/>
          </p:nvSpPr>
          <p:spPr bwMode="auto">
            <a:xfrm>
              <a:off x="7697788" y="3833813"/>
              <a:ext cx="409575" cy="1179513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6394450" y="4030663"/>
              <a:ext cx="487363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(164)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7054850" y="4781550"/>
              <a:ext cx="487363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(882)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auto">
            <a:xfrm>
              <a:off x="7651750" y="5030788"/>
              <a:ext cx="6286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(1,132)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358188" y="2439988"/>
            <a:ext cx="519113" cy="1393825"/>
            <a:chOff x="8358188" y="2439988"/>
            <a:chExt cx="519113" cy="1393825"/>
          </a:xfrm>
        </p:grpSpPr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8358188" y="2671763"/>
              <a:ext cx="407988" cy="1162050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auto">
            <a:xfrm>
              <a:off x="8358188" y="2439988"/>
              <a:ext cx="519113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1,117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533400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1193800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1854200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2514600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3173413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3833813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7" name="Rectangle 43"/>
          <p:cNvSpPr>
            <a:spLocks noChangeArrowheads="1"/>
          </p:cNvSpPr>
          <p:nvPr/>
        </p:nvSpPr>
        <p:spPr bwMode="auto">
          <a:xfrm>
            <a:off x="4478338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8" name="Rectangle 44"/>
          <p:cNvSpPr>
            <a:spLocks noChangeArrowheads="1"/>
          </p:cNvSpPr>
          <p:nvPr/>
        </p:nvSpPr>
        <p:spPr bwMode="auto">
          <a:xfrm>
            <a:off x="5137150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9" name="Rectangle 45"/>
          <p:cNvSpPr>
            <a:spLocks noChangeArrowheads="1"/>
          </p:cNvSpPr>
          <p:nvPr/>
        </p:nvSpPr>
        <p:spPr bwMode="auto">
          <a:xfrm>
            <a:off x="5797550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0" name="Rectangle 46"/>
          <p:cNvSpPr>
            <a:spLocks noChangeArrowheads="1"/>
          </p:cNvSpPr>
          <p:nvPr/>
        </p:nvSpPr>
        <p:spPr bwMode="auto">
          <a:xfrm>
            <a:off x="6457950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auto">
          <a:xfrm>
            <a:off x="7116763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7777163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auto">
          <a:xfrm>
            <a:off x="8437563" y="5764213"/>
            <a:ext cx="4079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4" name="Line 50"/>
          <p:cNvSpPr>
            <a:spLocks noChangeShapeType="1"/>
          </p:cNvSpPr>
          <p:nvPr/>
        </p:nvSpPr>
        <p:spPr bwMode="auto">
          <a:xfrm flipV="1">
            <a:off x="330200" y="2368550"/>
            <a:ext cx="1588" cy="323532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5" name="Rectangle 51"/>
          <p:cNvSpPr>
            <a:spLocks noChangeArrowheads="1"/>
          </p:cNvSpPr>
          <p:nvPr/>
        </p:nvSpPr>
        <p:spPr bwMode="auto">
          <a:xfrm>
            <a:off x="1052513" y="6264275"/>
            <a:ext cx="6772275" cy="339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6" name="Rectangle 52"/>
          <p:cNvSpPr>
            <a:spLocks noChangeArrowheads="1"/>
          </p:cNvSpPr>
          <p:nvPr/>
        </p:nvSpPr>
        <p:spPr bwMode="auto">
          <a:xfrm>
            <a:off x="1414463" y="6335713"/>
            <a:ext cx="674052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Source:  Port Import Export Reporting Service (PIERS), collected from Vessel, LA-LB for 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1241425" y="1509713"/>
            <a:ext cx="6599238" cy="696913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8" name="Rectangle 54"/>
          <p:cNvSpPr>
            <a:spLocks noChangeArrowheads="1"/>
          </p:cNvSpPr>
          <p:nvPr/>
        </p:nvSpPr>
        <p:spPr bwMode="auto">
          <a:xfrm>
            <a:off x="2278063" y="1581150"/>
            <a:ext cx="421005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Exhibit 20.-Change In Imported Containers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auto">
          <a:xfrm>
            <a:off x="1366838" y="1866900"/>
            <a:ext cx="581342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Ports of Los Angeles-Long Beach, 1998-2010e (000 of teus)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31750" y="1331913"/>
            <a:ext cx="9064625" cy="5451475"/>
          </a:xfrm>
          <a:prstGeom prst="rect">
            <a:avLst/>
          </a:prstGeom>
          <a:noFill/>
          <a:ln w="2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Line 119"/>
          <p:cNvSpPr>
            <a:spLocks noChangeShapeType="1"/>
          </p:cNvSpPr>
          <p:nvPr/>
        </p:nvSpPr>
        <p:spPr bwMode="auto">
          <a:xfrm flipH="1">
            <a:off x="228600" y="2671601"/>
            <a:ext cx="85344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6858000" y="5410200"/>
            <a:ext cx="1447800" cy="374650"/>
          </a:xfrm>
          <a:prstGeom prst="rect">
            <a:avLst/>
          </a:prstGeom>
          <a:solidFill>
            <a:srgbClr val="00FF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40000"/>
                </a:solidFill>
              </a:rPr>
              <a:t>-25.4%</a:t>
            </a:r>
          </a:p>
        </p:txBody>
      </p:sp>
      <p:sp>
        <p:nvSpPr>
          <p:cNvPr id="122" name="Text Box 12"/>
          <p:cNvSpPr txBox="1">
            <a:spLocks noChangeArrowheads="1"/>
          </p:cNvSpPr>
          <p:nvPr/>
        </p:nvSpPr>
        <p:spPr bwMode="auto">
          <a:xfrm>
            <a:off x="381000" y="4114800"/>
            <a:ext cx="2667000" cy="1815882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u="sng" dirty="0">
                <a:solidFill>
                  <a:srgbClr val="040000"/>
                </a:solidFill>
                <a:latin typeface="Arial Narrow" pitchFamily="34" charset="0"/>
              </a:rPr>
              <a:t>L.A. Harbor</a:t>
            </a: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: 2009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Furniture                    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10.5%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Apparel                        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9.6%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Auto Parts                   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7.0%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40000"/>
                </a:solidFill>
                <a:latin typeface="Arial Narrow" pitchFamily="34" charset="0"/>
              </a:rPr>
              <a:t>Consumer </a:t>
            </a:r>
            <a:r>
              <a:rPr lang="en-US" sz="1600" b="1" dirty="0" smtClean="0">
                <a:solidFill>
                  <a:srgbClr val="040000"/>
                </a:solidFill>
                <a:latin typeface="Arial Narrow" pitchFamily="34" charset="0"/>
              </a:rPr>
              <a:t>Electric      6.1%</a:t>
            </a:r>
            <a:endParaRPr lang="en-US" sz="1600" b="1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u="sng" dirty="0" err="1">
                <a:solidFill>
                  <a:srgbClr val="040000"/>
                </a:solidFill>
                <a:latin typeface="Arial Narrow" pitchFamily="34" charset="0"/>
              </a:rPr>
              <a:t>Footware</a:t>
            </a:r>
            <a:r>
              <a:rPr lang="en-US" sz="1600" b="1" u="sng" dirty="0">
                <a:solidFill>
                  <a:srgbClr val="040000"/>
                </a:solidFill>
                <a:latin typeface="Arial Narrow" pitchFamily="34" charset="0"/>
              </a:rPr>
              <a:t>	                 </a:t>
            </a:r>
            <a:r>
              <a:rPr lang="en-US" sz="1600" b="1" u="sng" dirty="0" smtClean="0">
                <a:solidFill>
                  <a:srgbClr val="040000"/>
                </a:solidFill>
                <a:latin typeface="Arial Narrow" pitchFamily="34" charset="0"/>
              </a:rPr>
              <a:t>  3.9%</a:t>
            </a:r>
            <a:endParaRPr lang="en-US" sz="1600" b="1" u="sng" dirty="0">
              <a:solidFill>
                <a:srgbClr val="0400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Top Five	                 </a:t>
            </a:r>
            <a:r>
              <a:rPr lang="en-US" sz="1600" b="1" dirty="0" smtClean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37.2%</a:t>
            </a:r>
            <a:endParaRPr lang="en-US" sz="1600" b="1" dirty="0">
              <a:solidFill>
                <a:srgbClr val="04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59" name="Text Box 57"/>
          <p:cNvSpPr txBox="1">
            <a:spLocks noChangeArrowheads="1"/>
          </p:cNvSpPr>
          <p:nvPr/>
        </p:nvSpPr>
        <p:spPr bwMode="auto">
          <a:xfrm>
            <a:off x="6553200" y="2819400"/>
            <a:ext cx="1447800" cy="374650"/>
          </a:xfrm>
          <a:prstGeom prst="rect">
            <a:avLst/>
          </a:prstGeom>
          <a:solidFill>
            <a:schemeClr val="tx1"/>
          </a:solidFill>
          <a:ln w="6350">
            <a:solidFill>
              <a:srgbClr val="040000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040000"/>
                </a:solidFill>
              </a:rPr>
              <a:t>18.6%</a:t>
            </a:r>
            <a:endParaRPr lang="en-US" b="1" dirty="0">
              <a:solidFill>
                <a:srgbClr val="040000"/>
              </a:solidFill>
            </a:endParaRPr>
          </a:p>
        </p:txBody>
      </p:sp>
      <p:sp>
        <p:nvSpPr>
          <p:cNvPr id="63" name="Title 62"/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rtl="0" fontAlgn="base"/>
            <a:r>
              <a:rPr lang="en-US" sz="3600" b="1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t>Port Import Volumes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122" grpId="0" animBg="1" autoUpdateAnimBg="0"/>
      <p:bldP spid="59" grpId="0" animBg="1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808080"/>
      </a:dk1>
      <a:lt1>
        <a:srgbClr val="FFFF00"/>
      </a:lt1>
      <a:dk2>
        <a:srgbClr val="0000FF"/>
      </a:dk2>
      <a:lt2>
        <a:srgbClr val="FFFF00"/>
      </a:lt2>
      <a:accent1>
        <a:srgbClr val="00CC99"/>
      </a:accent1>
      <a:accent2>
        <a:srgbClr val="3333CC"/>
      </a:accent2>
      <a:accent3>
        <a:srgbClr val="AAAAFF"/>
      </a:accent3>
      <a:accent4>
        <a:srgbClr val="DADA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</TotalTime>
  <Words>723</Words>
  <Application>Microsoft Office PowerPoint</Application>
  <PresentationFormat>On-screen Show (4:3)</PresentationFormat>
  <Paragraphs>255</Paragraphs>
  <Slides>32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Default Design</vt:lpstr>
      <vt:lpstr>International Trade &amp; Economic Development in So. California</vt:lpstr>
      <vt:lpstr>After Losing 8.36 Million Jobs … U.S. Job Creation Is Crawling Back</vt:lpstr>
      <vt:lpstr>Pattern of Likely Recovery</vt:lpstr>
      <vt:lpstr>Started With Empty Shelves!</vt:lpstr>
      <vt:lpstr>Logistics</vt:lpstr>
      <vt:lpstr>Inventories At Historic Low After Build-Up</vt:lpstr>
      <vt:lpstr>Consumers Confidence Gaining With Election Over!</vt:lpstr>
      <vt:lpstr>Ports On West Coast Near Asia</vt:lpstr>
      <vt:lpstr>Port Import Volumes</vt:lpstr>
      <vt:lpstr>Fourth Highest Import Volume &amp; Headed Higher</vt:lpstr>
      <vt:lpstr>Slide 11</vt:lpstr>
      <vt:lpstr>Manufacturing Orders Rising</vt:lpstr>
      <vt:lpstr>Dollar Down: U.S. Goods Cheaper</vt:lpstr>
      <vt:lpstr>Export Container Volume</vt:lpstr>
      <vt:lpstr>Second Highest Two-Way  Loaded Containers</vt:lpstr>
      <vt:lpstr>Industrial Vacancy Rate  Declining Again!</vt:lpstr>
      <vt:lpstr>Slide 17</vt:lpstr>
      <vt:lpstr>Gold Mine Theory</vt:lpstr>
      <vt:lpstr>Is Diversion Starting to Occur?</vt:lpstr>
      <vt:lpstr>Issue:  Shares 2011 YTD</vt:lpstr>
      <vt:lpstr>Who Cares If We Don’t Grow  Dirty Blue Collar Jobs?</vt:lpstr>
      <vt:lpstr>Logistics Operations Bring Rising Asthma &amp; Cancer Risk From Airborne Toxics</vt:lpstr>
      <vt:lpstr>Trucks &amp; Traffic Congestion</vt:lpstr>
      <vt:lpstr>Lack of Rail Grade Separations Dividing Cities</vt:lpstr>
      <vt:lpstr>But Also . . . </vt:lpstr>
      <vt:lpstr>Why Are Blue Collar Jobs Important To So. California?</vt:lpstr>
      <vt:lpstr>Why Is Social Justice In Job Creation Important to So. California</vt:lpstr>
      <vt:lpstr>Sectors With Few Training Barriers To Beginning Employment</vt:lpstr>
      <vt:lpstr>Slide 29</vt:lpstr>
      <vt:lpstr>Public Policy Dilemma</vt:lpstr>
      <vt:lpstr>After Years Of Focus on   Cleaning Up The Environment . . .</vt:lpstr>
      <vt:lpstr>Slide 32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 John Husing</cp:lastModifiedBy>
  <cp:revision>201</cp:revision>
  <dcterms:created xsi:type="dcterms:W3CDTF">2009-10-11T10:59:08Z</dcterms:created>
  <dcterms:modified xsi:type="dcterms:W3CDTF">2011-04-10T22:29:46Z</dcterms:modified>
</cp:coreProperties>
</file>